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56" r:id="rId2"/>
    <p:sldId id="258" r:id="rId3"/>
    <p:sldId id="268" r:id="rId4"/>
    <p:sldId id="266" r:id="rId5"/>
    <p:sldId id="257" r:id="rId6"/>
    <p:sldId id="269" r:id="rId7"/>
    <p:sldId id="267" r:id="rId8"/>
    <p:sldId id="261" r:id="rId9"/>
    <p:sldId id="265" r:id="rId10"/>
    <p:sldId id="263" r:id="rId11"/>
    <p:sldId id="264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CCC"/>
    <a:srgbClr val="FF9999"/>
    <a:srgbClr val="AC0000"/>
    <a:srgbClr val="C5D5E9"/>
    <a:srgbClr val="E9897F"/>
    <a:srgbClr val="E21F10"/>
    <a:srgbClr val="CB3323"/>
    <a:srgbClr val="F2715C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355A9A0-8066-461E-A554-F6413A75BDE8}" type="datetimeFigureOut">
              <a:rPr lang="ru-RU" smtClean="0"/>
              <a:pPr/>
              <a:t>22.01.2022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FABA51B-22E5-46C2-AA6F-E467E91DE07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ABA51B-22E5-46C2-AA6F-E467E91DE078}" type="slidenum">
              <a:rPr lang="ru-RU" smtClean="0"/>
              <a:pPr/>
              <a:t>7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15000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15000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15000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15000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15000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15000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22.01.2022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15000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22.01.2022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15000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22.01.2022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15000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15000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15000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22.01.2022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 advClick="0" advTm="15000">
    <p:fade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vp24.uralschool.ru/?section_id=26" TargetMode="External"/><Relationship Id="rId4" Type="http://schemas.openxmlformats.org/officeDocument/2006/relationships/image" Target="../media/image20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3" descr="D:\Фото\картинки\800px-Пристрой_школы_№_24,_Кедровое.JPG"/>
          <p:cNvPicPr>
            <a:picLocks noChangeAspect="1" noChangeArrowheads="1"/>
          </p:cNvPicPr>
          <p:nvPr/>
        </p:nvPicPr>
        <p:blipFill>
          <a:blip r:embed="rId2" cstate="print">
            <a:lum bright="70000" contrast="-70000"/>
          </a:blip>
          <a:srcRect/>
          <a:stretch>
            <a:fillRect/>
          </a:stretch>
        </p:blipFill>
        <p:spPr bwMode="auto">
          <a:xfrm>
            <a:off x="0" y="0"/>
            <a:ext cx="9144000" cy="7029400"/>
          </a:xfrm>
          <a:prstGeom prst="rect">
            <a:avLst/>
          </a:prstGeom>
          <a:noFill/>
        </p:spPr>
      </p:pic>
      <p:pic>
        <p:nvPicPr>
          <p:cNvPr id="2050" name="Picture 2" descr="D:\Фото\картинки\800px-Пристрой_школы_№_24,_Кедровое.JPG"/>
          <p:cNvPicPr>
            <a:picLocks noChangeAspect="1" noChangeArrowheads="1"/>
          </p:cNvPicPr>
          <p:nvPr/>
        </p:nvPicPr>
        <p:blipFill>
          <a:blip r:embed="rId2" cstate="print"/>
          <a:srcRect l="8041" t="7531" b="24174"/>
          <a:stretch>
            <a:fillRect/>
          </a:stretch>
        </p:blipFill>
        <p:spPr bwMode="auto">
          <a:xfrm>
            <a:off x="2392052" y="260649"/>
            <a:ext cx="6463915" cy="360039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395536" y="4077072"/>
            <a:ext cx="6624736" cy="249299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6">
                <a:lumMod val="75000"/>
              </a:schemeClr>
            </a:solidFill>
          </a:ln>
          <a:effectLst>
            <a:glow rad="139700">
              <a:schemeClr val="accent1">
                <a:satMod val="175000"/>
                <a:alpha val="40000"/>
              </a:schemeClr>
            </a:glow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 rtlCol="0">
            <a:spAutoFit/>
          </a:bodyPr>
          <a:lstStyle/>
          <a:p>
            <a:r>
              <a:rPr lang="ru-RU" sz="4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AC0000"/>
                </a:solidFill>
                <a:latin typeface="Palatino Linotype" pitchFamily="18" charset="0"/>
                <a:ea typeface="Batang" pitchFamily="18" charset="-127"/>
              </a:rPr>
              <a:t>Результаты </a:t>
            </a:r>
            <a:r>
              <a:rPr lang="ru-RU" sz="44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AC0000"/>
                </a:solidFill>
                <a:latin typeface="Palatino Linotype" pitchFamily="18" charset="0"/>
                <a:ea typeface="Batang" pitchFamily="18" charset="-127"/>
              </a:rPr>
              <a:t>антикоррупционной</a:t>
            </a:r>
            <a:r>
              <a:rPr lang="ru-RU" sz="4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AC0000"/>
                </a:solidFill>
                <a:latin typeface="Palatino Linotype" pitchFamily="18" charset="0"/>
                <a:ea typeface="Batang" pitchFamily="18" charset="-127"/>
              </a:rPr>
              <a:t> деятельности </a:t>
            </a:r>
          </a:p>
          <a:p>
            <a:r>
              <a:rPr lang="ru-RU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AC0000"/>
                </a:solidFill>
                <a:latin typeface="Palatino Linotype" pitchFamily="18" charset="0"/>
                <a:ea typeface="Batang" pitchFamily="18" charset="-127"/>
              </a:rPr>
              <a:t>за 2021 год</a:t>
            </a:r>
            <a:endParaRPr lang="ru-RU" sz="2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AC0000"/>
              </a:solidFill>
              <a:latin typeface="Palatino Linotype" pitchFamily="18" charset="0"/>
              <a:ea typeface="Batang" pitchFamily="18" charset="-127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843808" y="620688"/>
            <a:ext cx="590465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atang" pitchFamily="18" charset="-127"/>
                <a:ea typeface="Batang" pitchFamily="18" charset="-127"/>
              </a:rPr>
              <a:t>Муниципальное автономное общеобразовательное учреждение </a:t>
            </a:r>
          </a:p>
          <a:p>
            <a:pPr algn="ctr"/>
            <a:r>
              <a:rPr lang="ru-RU" sz="1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atang" pitchFamily="18" charset="-127"/>
                <a:ea typeface="Batang" pitchFamily="18" charset="-127"/>
              </a:rPr>
              <a:t>«Средняя общеобразовательная школа № 24» </a:t>
            </a:r>
          </a:p>
        </p:txBody>
      </p:sp>
    </p:spTree>
  </p:cSld>
  <p:clrMapOvr>
    <a:masterClrMapping/>
  </p:clrMapOvr>
  <p:transition spd="slow" advClick="0" advTm="7000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3" descr="D:\Фото\картинки\800px-Пристрой_школы_№_24,_Кедровое.JPG"/>
          <p:cNvPicPr>
            <a:picLocks noChangeAspect="1" noChangeArrowheads="1"/>
          </p:cNvPicPr>
          <p:nvPr/>
        </p:nvPicPr>
        <p:blipFill>
          <a:blip r:embed="rId2" cstate="print">
            <a:lum bright="70000" contrast="-70000"/>
          </a:blip>
          <a:srcRect/>
          <a:stretch>
            <a:fillRect/>
          </a:stretch>
        </p:blipFill>
        <p:spPr bwMode="auto">
          <a:xfrm>
            <a:off x="0" y="0"/>
            <a:ext cx="9144000" cy="7029400"/>
          </a:xfrm>
          <a:prstGeom prst="rect">
            <a:avLst/>
          </a:prstGeom>
          <a:noFill/>
        </p:spPr>
      </p:pic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3" cstate="print"/>
          <a:srcRect l="10612" t="36122" r="61922" b="37328"/>
          <a:stretch>
            <a:fillRect/>
          </a:stretch>
        </p:blipFill>
        <p:spPr bwMode="auto">
          <a:xfrm>
            <a:off x="3624376" y="188640"/>
            <a:ext cx="5325712" cy="309634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</p:pic>
      <p:pic>
        <p:nvPicPr>
          <p:cNvPr id="10" name="Picture 5" descr="C:\Users\User\Desktop\2021-2022\антикоррупция\WhatsApp Image 2022-01-16 at 15.59.10.jpeg"/>
          <p:cNvPicPr>
            <a:picLocks noChangeAspect="1" noChangeArrowheads="1"/>
          </p:cNvPicPr>
          <p:nvPr/>
        </p:nvPicPr>
        <p:blipFill>
          <a:blip r:embed="rId4" cstate="print"/>
          <a:srcRect l="6308" t="10256"/>
          <a:stretch>
            <a:fillRect/>
          </a:stretch>
        </p:blipFill>
        <p:spPr bwMode="auto">
          <a:xfrm>
            <a:off x="323528" y="476672"/>
            <a:ext cx="3141122" cy="295232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" name="Picture 3" descr="C:\Users\User\Desktop\2021-2022\антикоррупция\WhatsApp Image 2022-01-16 at 15.59.13.jpeg"/>
          <p:cNvPicPr>
            <a:picLocks noChangeAspect="1" noChangeArrowheads="1"/>
          </p:cNvPicPr>
          <p:nvPr/>
        </p:nvPicPr>
        <p:blipFill>
          <a:blip r:embed="rId5" cstate="print"/>
          <a:srcRect l="4658" t="11012" r="4607"/>
          <a:stretch>
            <a:fillRect/>
          </a:stretch>
        </p:blipFill>
        <p:spPr bwMode="auto">
          <a:xfrm>
            <a:off x="251520" y="4365104"/>
            <a:ext cx="4680520" cy="222920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2" name="Picture 2" descr="C:\Users\User\Desktop\2021-2022\антикоррупция\WhatsApp Image 2022-01-16 at 15.59.12.jpe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220072" y="3429000"/>
            <a:ext cx="3672408" cy="317892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9" name="Rectangle 1"/>
          <p:cNvSpPr>
            <a:spLocks noChangeArrowheads="1"/>
          </p:cNvSpPr>
          <p:nvPr/>
        </p:nvSpPr>
        <p:spPr bwMode="auto">
          <a:xfrm>
            <a:off x="2051720" y="3032085"/>
            <a:ext cx="4248472" cy="1169551"/>
          </a:xfrm>
          <a:prstGeom prst="rect">
            <a:avLst/>
          </a:prstGeom>
          <a:solidFill>
            <a:srgbClr val="FFCCCC"/>
          </a:solidFill>
          <a:ln w="9525">
            <a:solidFill>
              <a:schemeClr val="tx2">
                <a:lumMod val="75000"/>
              </a:schemeClr>
            </a:solidFill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indent="450850" fontAlgn="base">
              <a:spcBef>
                <a:spcPct val="0"/>
              </a:spcBef>
              <a:spcAft>
                <a:spcPct val="0"/>
              </a:spcAft>
            </a:pPr>
            <a:r>
              <a:rPr lang="ru-RU" sz="1400" dirty="0" smtClean="0">
                <a:solidFill>
                  <a:srgbClr val="002060"/>
                </a:solidFill>
                <a:latin typeface="Palatino Linotype" pitchFamily="18" charset="0"/>
                <a:ea typeface="Times New Roman" pitchFamily="18" charset="0"/>
                <a:cs typeface="Arial" pitchFamily="34" charset="0"/>
              </a:rPr>
              <a:t>Свою гражданскую позицию к нетерпимости коррупционных проявлений в обществе и надежде на искоренение этой проблемы школьники выразили в рисунках на выставке «Строим будущее без коррупции!»</a:t>
            </a:r>
            <a:endParaRPr lang="ru-RU" sz="1400" dirty="0" smtClean="0">
              <a:solidFill>
                <a:srgbClr val="002060"/>
              </a:solidFill>
              <a:latin typeface="Palatino Linotype" pitchFamily="18" charset="0"/>
              <a:cs typeface="Arial" pitchFamily="34" charset="0"/>
            </a:endParaRPr>
          </a:p>
        </p:txBody>
      </p:sp>
    </p:spTree>
  </p:cSld>
  <p:clrMapOvr>
    <a:masterClrMapping/>
  </p:clrMapOvr>
  <p:transition spd="slow" advClick="0" advTm="17000"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3" descr="D:\Фото\картинки\800px-Пристрой_школы_№_24,_Кедровое.JPG"/>
          <p:cNvPicPr>
            <a:picLocks noChangeAspect="1" noChangeArrowheads="1"/>
          </p:cNvPicPr>
          <p:nvPr/>
        </p:nvPicPr>
        <p:blipFill>
          <a:blip r:embed="rId2" cstate="print">
            <a:lum bright="70000" contrast="-70000"/>
          </a:blip>
          <a:srcRect/>
          <a:stretch>
            <a:fillRect/>
          </a:stretch>
        </p:blipFill>
        <p:spPr bwMode="auto">
          <a:xfrm>
            <a:off x="0" y="0"/>
            <a:ext cx="9144000" cy="7029400"/>
          </a:xfrm>
          <a:prstGeom prst="rect">
            <a:avLst/>
          </a:prstGeom>
          <a:noFill/>
        </p:spPr>
      </p:pic>
      <p:sp>
        <p:nvSpPr>
          <p:cNvPr id="18433" name="Rectangle 1"/>
          <p:cNvSpPr>
            <a:spLocks noChangeArrowheads="1"/>
          </p:cNvSpPr>
          <p:nvPr/>
        </p:nvSpPr>
        <p:spPr bwMode="auto">
          <a:xfrm>
            <a:off x="4211960" y="5229200"/>
            <a:ext cx="4320480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§"/>
              <a:tabLst/>
            </a:pPr>
            <a:r>
              <a:rPr kumimoji="0" lang="ru-RU" i="0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Palatino Linotype" pitchFamily="18" charset="0"/>
                <a:ea typeface="Times New Roman" pitchFamily="18" charset="0"/>
                <a:cs typeface="Times New Roman" pitchFamily="18" charset="0"/>
              </a:rPr>
              <a:t>Причин и условий, способствующих коррупционным нарушениям, не выявлено.</a:t>
            </a:r>
            <a:endParaRPr kumimoji="0" lang="ru-RU" i="0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Palatino Linotype" pitchFamily="18" charset="0"/>
              <a:cs typeface="Arial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139952" y="332656"/>
            <a:ext cx="4572000" cy="12311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000" b="1" i="1" dirty="0" smtClean="0">
                <a:solidFill>
                  <a:srgbClr val="002060"/>
                </a:solidFill>
                <a:latin typeface="Palatino Linotype" pitchFamily="18" charset="0"/>
                <a:ea typeface="Times New Roman" pitchFamily="18" charset="0"/>
                <a:cs typeface="Arial" pitchFamily="34" charset="0"/>
              </a:rPr>
              <a:t>«Коррупция – самое большое зло, потому что это разрушение духовности человека…» </a:t>
            </a:r>
          </a:p>
          <a:p>
            <a:pPr lvl="0" algn="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400" dirty="0" smtClean="0">
                <a:solidFill>
                  <a:srgbClr val="002060"/>
                </a:solidFill>
                <a:latin typeface="Palatino Linotype" pitchFamily="18" charset="0"/>
                <a:ea typeface="Times New Roman" pitchFamily="18" charset="0"/>
                <a:cs typeface="Arial" pitchFamily="34" charset="0"/>
              </a:rPr>
              <a:t>Андрей Дементьев</a:t>
            </a:r>
            <a:endParaRPr lang="ru-RU" sz="2000" dirty="0" smtClean="0">
              <a:solidFill>
                <a:srgbClr val="002060"/>
              </a:solidFill>
              <a:latin typeface="Palatino Linotype" pitchFamily="18" charset="0"/>
              <a:cs typeface="Arial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923928" y="1844824"/>
            <a:ext cx="489654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§"/>
            </a:pPr>
            <a:r>
              <a:rPr lang="ru-RU" dirty="0" smtClean="0">
                <a:solidFill>
                  <a:srgbClr val="002060"/>
                </a:solidFill>
                <a:latin typeface="Palatino Linotype" pitchFamily="18" charset="0"/>
                <a:ea typeface="Times New Roman" pitchFamily="18" charset="0"/>
                <a:cs typeface="Times New Roman" pitchFamily="18" charset="0"/>
              </a:rPr>
              <a:t>План  </a:t>
            </a:r>
            <a:r>
              <a:rPr lang="ru-RU" dirty="0" smtClean="0">
                <a:solidFill>
                  <a:srgbClr val="002060"/>
                </a:solidFill>
                <a:latin typeface="Palatino Linotype" pitchFamily="18" charset="0"/>
              </a:rPr>
              <a:t> мероприятий по противодействию коррупции МАОУ «СОШ № 24» на 2021 год </a:t>
            </a:r>
            <a:r>
              <a:rPr lang="ru-RU" dirty="0" smtClean="0">
                <a:solidFill>
                  <a:srgbClr val="002060"/>
                </a:solidFill>
                <a:latin typeface="Palatino Linotype" pitchFamily="18" charset="0"/>
                <a:ea typeface="Times New Roman" pitchFamily="18" charset="0"/>
                <a:cs typeface="Times New Roman" pitchFamily="18" charset="0"/>
              </a:rPr>
              <a:t>выполнен в полном объеме и в установленные сроки.</a:t>
            </a:r>
          </a:p>
        </p:txBody>
      </p:sp>
      <p:pic>
        <p:nvPicPr>
          <p:cNvPr id="1025" name="Picture 1" descr="C:\Users\User\Desktop\2021-2022\антикоррупция\картинки\222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19" y="260648"/>
            <a:ext cx="3403617" cy="3744416"/>
          </a:xfrm>
          <a:prstGeom prst="rect">
            <a:avLst/>
          </a:prstGeom>
          <a:noFill/>
        </p:spPr>
      </p:pic>
      <p:pic>
        <p:nvPicPr>
          <p:cNvPr id="1026" name="Picture 2" descr="C:\Users\User\Desktop\2021-2022\антикоррупция\картинки\0db6a4acf96cebb250d993b626049324.jpg"/>
          <p:cNvPicPr>
            <a:picLocks noChangeAspect="1" noChangeArrowheads="1"/>
          </p:cNvPicPr>
          <p:nvPr/>
        </p:nvPicPr>
        <p:blipFill>
          <a:blip r:embed="rId4" cstate="print"/>
          <a:srcRect t="2379" b="8352"/>
          <a:stretch>
            <a:fillRect/>
          </a:stretch>
        </p:blipFill>
        <p:spPr bwMode="auto">
          <a:xfrm>
            <a:off x="467544" y="4581128"/>
            <a:ext cx="3600400" cy="2016224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2411760" y="3284984"/>
            <a:ext cx="4248472" cy="1569660"/>
          </a:xfrm>
          <a:prstGeom prst="rect">
            <a:avLst/>
          </a:prstGeom>
          <a:solidFill>
            <a:srgbClr val="FFCCCC"/>
          </a:solidFill>
          <a:ln w="12700">
            <a:solidFill>
              <a:srgbClr val="002060"/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>
            <a:spAutoFit/>
          </a:bodyPr>
          <a:lstStyle/>
          <a:p>
            <a:pPr algn="ctr"/>
            <a:r>
              <a:rPr lang="ru-RU" sz="1600" dirty="0" smtClean="0">
                <a:solidFill>
                  <a:schemeClr val="accent1">
                    <a:lumMod val="50000"/>
                  </a:schemeClr>
                </a:solidFill>
                <a:latin typeface="Palatino Linotype" pitchFamily="18" charset="0"/>
                <a:cs typeface="Times New Roman" pitchFamily="18" charset="0"/>
              </a:rPr>
              <a:t>Информационные и другие материалы, направленные на борьбу с проявлениями коррупции, размещены на официальном сайте МАОУ «СОШ № 24» в разделе «Противодействие коррупции»: </a:t>
            </a:r>
            <a:r>
              <a:rPr lang="ru-RU" sz="1600" u="sng" dirty="0" smtClean="0">
                <a:latin typeface="Times New Roman" pitchFamily="18" charset="0"/>
                <a:cs typeface="Times New Roman" pitchFamily="18" charset="0"/>
                <a:hlinkClick r:id="rId5"/>
              </a:rPr>
              <a:t>https://vp24.uralschool.ru/?section_id=26</a:t>
            </a:r>
            <a:r>
              <a:rPr lang="ru-RU" sz="1600" u="sng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 advClick="0" advTm="17000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3" descr="D:\Фото\картинки\800px-Пристрой_школы_№_24,_Кедровое.JPG"/>
          <p:cNvPicPr>
            <a:picLocks noChangeAspect="1" noChangeArrowheads="1"/>
          </p:cNvPicPr>
          <p:nvPr/>
        </p:nvPicPr>
        <p:blipFill>
          <a:blip r:embed="rId2" cstate="print">
            <a:lum bright="70000" contrast="-70000"/>
          </a:blip>
          <a:srcRect/>
          <a:stretch>
            <a:fillRect/>
          </a:stretch>
        </p:blipFill>
        <p:spPr bwMode="auto">
          <a:xfrm>
            <a:off x="0" y="0"/>
            <a:ext cx="9144000" cy="7029400"/>
          </a:xfrm>
          <a:prstGeom prst="rect">
            <a:avLst/>
          </a:prstGeom>
          <a:noFill/>
        </p:spPr>
      </p:pic>
      <p:pic>
        <p:nvPicPr>
          <p:cNvPr id="3075" name="Picture 3" descr="D:\Фото\школа (разное\2021\20210901_084705.jpg"/>
          <p:cNvPicPr>
            <a:picLocks noChangeAspect="1" noChangeArrowheads="1"/>
          </p:cNvPicPr>
          <p:nvPr/>
        </p:nvPicPr>
        <p:blipFill>
          <a:blip r:embed="rId3" cstate="print"/>
          <a:srcRect l="15594" t="5882" r="5294"/>
          <a:stretch>
            <a:fillRect/>
          </a:stretch>
        </p:blipFill>
        <p:spPr bwMode="auto">
          <a:xfrm>
            <a:off x="971600" y="1628800"/>
            <a:ext cx="5478609" cy="316835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4" cstate="print"/>
          <a:srcRect l="1488" t="17745" r="40319" b="17775"/>
          <a:stretch>
            <a:fillRect/>
          </a:stretch>
        </p:blipFill>
        <p:spPr bwMode="auto">
          <a:xfrm>
            <a:off x="4067944" y="188640"/>
            <a:ext cx="4680520" cy="291573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</p:pic>
      <p:pic>
        <p:nvPicPr>
          <p:cNvPr id="3074" name="Picture 2" descr="D:\Фото\школа (разное\2021\20210901_084323.jpg"/>
          <p:cNvPicPr>
            <a:picLocks noChangeAspect="1" noChangeArrowheads="1"/>
          </p:cNvPicPr>
          <p:nvPr/>
        </p:nvPicPr>
        <p:blipFill>
          <a:blip r:embed="rId5" cstate="print"/>
          <a:srcRect l="24500" t="9677" r="7774"/>
          <a:stretch>
            <a:fillRect/>
          </a:stretch>
        </p:blipFill>
        <p:spPr bwMode="auto">
          <a:xfrm>
            <a:off x="5652120" y="2924944"/>
            <a:ext cx="2488134" cy="1800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097" name="Rectangle 1"/>
          <p:cNvSpPr>
            <a:spLocks noChangeArrowheads="1"/>
          </p:cNvSpPr>
          <p:nvPr/>
        </p:nvSpPr>
        <p:spPr bwMode="auto">
          <a:xfrm>
            <a:off x="539552" y="4869160"/>
            <a:ext cx="5688632" cy="584775"/>
          </a:xfrm>
          <a:prstGeom prst="rect">
            <a:avLst/>
          </a:prstGeom>
          <a:ln>
            <a:headEnd/>
            <a:tailEnd/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Bookman Old Style" pitchFamily="18" charset="0"/>
                <a:ea typeface="Times New Roman" pitchFamily="18" charset="0"/>
                <a:cs typeface="Times New Roman" pitchFamily="18" charset="0"/>
              </a:rPr>
              <a:t>Личный прием граждан</a:t>
            </a:r>
            <a:r>
              <a:rPr kumimoji="0" lang="ru-RU" sz="1600" b="1" i="0" u="none" strike="noStrike" cap="none" normalizeH="0" dirty="0" smtClean="0">
                <a:ln>
                  <a:noFill/>
                </a:ln>
                <a:solidFill>
                  <a:srgbClr val="002060"/>
                </a:solidFill>
                <a:effectLst/>
                <a:latin typeface="Bookman Old Style" pitchFamily="18" charset="0"/>
                <a:ea typeface="Times New Roman" pitchFamily="18" charset="0"/>
                <a:cs typeface="Times New Roman" pitchFamily="18" charset="0"/>
              </a:rPr>
              <a:t> - </a:t>
            </a:r>
            <a:r>
              <a:rPr lang="ru-RU" sz="1600" b="1" dirty="0" smtClean="0">
                <a:solidFill>
                  <a:srgbClr val="002060"/>
                </a:solidFill>
                <a:latin typeface="Bookman Old Style" pitchFamily="18" charset="0"/>
                <a:ea typeface="Times New Roman" pitchFamily="18" charset="0"/>
                <a:cs typeface="Arial" pitchFamily="34" charset="0"/>
              </a:rPr>
              <a:t>к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Bookman Old Style" pitchFamily="18" charset="0"/>
                <a:ea typeface="Times New Roman" pitchFamily="18" charset="0"/>
                <a:cs typeface="Arial" pitchFamily="34" charset="0"/>
              </a:rPr>
              <a:t>аждый понедельник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Bookman Old Style" pitchFamily="18" charset="0"/>
                <a:ea typeface="Times New Roman" pitchFamily="18" charset="0"/>
                <a:cs typeface="Arial" pitchFamily="34" charset="0"/>
              </a:rPr>
              <a:t>с 12.00 до 13.00 и</a:t>
            </a:r>
            <a:r>
              <a:rPr lang="ru-RU" sz="1600" b="1" dirty="0" smtClean="0">
                <a:solidFill>
                  <a:srgbClr val="002060"/>
                </a:solidFill>
                <a:latin typeface="Bookman Old Style" pitchFamily="18" charset="0"/>
                <a:ea typeface="Times New Roman" pitchFamily="18" charset="0"/>
                <a:cs typeface="Arial" pitchFamily="34" charset="0"/>
              </a:rPr>
              <a:t> с 17.00 до18.00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Bookman Old Style" pitchFamily="18" charset="0"/>
                <a:ea typeface="Times New Roman" pitchFamily="18" charset="0"/>
                <a:cs typeface="Arial" pitchFamily="34" charset="0"/>
              </a:rPr>
              <a:t>                      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Bookman Old Style" pitchFamily="18" charset="0"/>
                <a:cs typeface="Arial" pitchFamily="34" charset="0"/>
              </a:rPr>
              <a:t> </a:t>
            </a:r>
          </a:p>
        </p:txBody>
      </p:sp>
      <p:sp>
        <p:nvSpPr>
          <p:cNvPr id="4099" name="Rectangle 3"/>
          <p:cNvSpPr>
            <a:spLocks noChangeArrowheads="1"/>
          </p:cNvSpPr>
          <p:nvPr/>
        </p:nvSpPr>
        <p:spPr bwMode="auto">
          <a:xfrm>
            <a:off x="4932040" y="5445224"/>
            <a:ext cx="3851920" cy="1200329"/>
          </a:xfrm>
          <a:prstGeom prst="rect">
            <a:avLst/>
          </a:prstGeom>
          <a:noFill/>
          <a:ln w="9525">
            <a:solidFill>
              <a:schemeClr val="accent2">
                <a:lumMod val="75000"/>
              </a:schemeClr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В течение года не зафиксировано ни одного обращения граждан на предмет наличия в них информации о фактах коррупции в сфере деятельности Школы.</a:t>
            </a:r>
            <a:endParaRPr kumimoji="0" lang="ru-RU" sz="2400" i="0" u="none" strike="noStrike" cap="none" normalizeH="0" baseline="0" dirty="0" smtClean="0">
              <a:ln>
                <a:noFill/>
              </a:ln>
              <a:solidFill>
                <a:schemeClr val="accent2">
                  <a:lumMod val="75000"/>
                </a:schemeClr>
              </a:solidFill>
              <a:effectLst/>
              <a:latin typeface="Monotype Corsiva" pitchFamily="66" charset="0"/>
              <a:cs typeface="Arial" pitchFamily="34" charset="0"/>
            </a:endParaRPr>
          </a:p>
        </p:txBody>
      </p:sp>
    </p:spTree>
  </p:cSld>
  <p:clrMapOvr>
    <a:masterClrMapping/>
  </p:clrMapOvr>
  <p:transition spd="slow" advClick="0" advTm="15000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3" descr="D:\Фото\картинки\800px-Пристрой_школы_№_24,_Кедровое.JPG"/>
          <p:cNvPicPr>
            <a:picLocks noChangeAspect="1" noChangeArrowheads="1"/>
          </p:cNvPicPr>
          <p:nvPr/>
        </p:nvPicPr>
        <p:blipFill>
          <a:blip r:embed="rId2" cstate="print">
            <a:lum bright="70000" contrast="-70000"/>
          </a:blip>
          <a:srcRect/>
          <a:stretch>
            <a:fillRect/>
          </a:stretch>
        </p:blipFill>
        <p:spPr bwMode="auto">
          <a:xfrm>
            <a:off x="0" y="0"/>
            <a:ext cx="9144000" cy="7029400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3923928" y="4729500"/>
            <a:ext cx="4392488" cy="1892826"/>
          </a:xfrm>
          <a:prstGeom prst="rect">
            <a:avLst/>
          </a:prstGeom>
          <a:gradFill flip="none" rotWithShape="1">
            <a:gsLst>
              <a:gs pos="0">
                <a:srgbClr val="C5D5E9">
                  <a:shade val="30000"/>
                  <a:satMod val="115000"/>
                </a:srgbClr>
              </a:gs>
              <a:gs pos="50000">
                <a:srgbClr val="C5D5E9">
                  <a:shade val="67500"/>
                  <a:satMod val="115000"/>
                </a:srgbClr>
              </a:gs>
              <a:gs pos="100000">
                <a:srgbClr val="C5D5E9">
                  <a:shade val="100000"/>
                  <a:satMod val="115000"/>
                </a:srgbClr>
              </a:gs>
            </a:gsLst>
            <a:path path="circle">
              <a:fillToRect l="100000" b="100000"/>
            </a:path>
            <a:tileRect t="-100000" r="-100000"/>
          </a:gradFill>
          <a:ln>
            <a:solidFill>
              <a:schemeClr val="bg1">
                <a:lumMod val="50000"/>
              </a:schemeClr>
            </a:solidFill>
          </a:ln>
          <a:scene3d>
            <a:camera prst="perspectiveLeft"/>
            <a:lightRig rig="threePt" dir="t"/>
          </a:scene3d>
          <a:sp3d>
            <a:bevelT prst="convex"/>
          </a:sp3d>
        </p:spPr>
        <p:txBody>
          <a:bodyPr wrap="square" anchor="b">
            <a:spAutoFit/>
          </a:bodyPr>
          <a:lstStyle/>
          <a:p>
            <a:pPr marL="36000" eaLnBrk="0" fontAlgn="base" hangingPunct="0">
              <a:spcBef>
                <a:spcPts val="600"/>
              </a:spcBef>
              <a:buFont typeface="Wingdings" pitchFamily="2" charset="2"/>
              <a:buChar char="q"/>
            </a:pPr>
            <a:r>
              <a:rPr lang="ru-RU" sz="1600" dirty="0" smtClean="0">
                <a:solidFill>
                  <a:srgbClr val="AC0000"/>
                </a:solidFill>
                <a:latin typeface="Palatino Linotype" pitchFamily="18" charset="0"/>
                <a:ea typeface="Calibri" pitchFamily="34" charset="0"/>
                <a:cs typeface="Arial" pitchFamily="34" charset="0"/>
              </a:rPr>
              <a:t>Обеспечение гласности и прозрачности, предотвращения коррупции и других злоупотреблений </a:t>
            </a:r>
            <a:r>
              <a:rPr lang="ru-RU" sz="1600" dirty="0" smtClean="0">
                <a:solidFill>
                  <a:srgbClr val="AC0000"/>
                </a:solidFill>
                <a:latin typeface="Palatino Linotype" pitchFamily="18" charset="0"/>
                <a:ea typeface="Times New Roman" pitchFamily="18" charset="0"/>
                <a:cs typeface="Arial" pitchFamily="34" charset="0"/>
              </a:rPr>
              <a:t>при осуществлении закупок товаров, работ, услуг для государственных и муниципальных нужд.</a:t>
            </a:r>
            <a:endParaRPr lang="ru-RU" sz="1600" dirty="0" smtClean="0">
              <a:solidFill>
                <a:srgbClr val="AC0000"/>
              </a:solidFill>
              <a:latin typeface="Palatino Linotype" pitchFamily="18" charset="0"/>
              <a:cs typeface="Arial" pitchFamily="34" charset="0"/>
            </a:endParaRPr>
          </a:p>
          <a:p>
            <a:pPr marL="36000" eaLnBrk="0" fontAlgn="base" hangingPunct="0">
              <a:spcBef>
                <a:spcPts val="600"/>
              </a:spcBef>
              <a:buFont typeface="Wingdings" pitchFamily="2" charset="2"/>
              <a:buChar char="q"/>
            </a:pPr>
            <a:r>
              <a:rPr lang="ru-RU" sz="1600" dirty="0" smtClean="0">
                <a:solidFill>
                  <a:srgbClr val="AC0000"/>
                </a:solidFill>
                <a:latin typeface="Palatino Linotype" pitchFamily="18" charset="0"/>
                <a:ea typeface="Calibri" pitchFamily="34" charset="0"/>
                <a:cs typeface="Arial" pitchFamily="34" charset="0"/>
              </a:rPr>
              <a:t>Осуществление контроля за целевым использованием бюджетных средств.</a:t>
            </a:r>
            <a:endParaRPr lang="ru-RU" sz="1600" dirty="0" smtClean="0">
              <a:solidFill>
                <a:srgbClr val="AC0000"/>
              </a:solidFill>
              <a:latin typeface="Palatino Linotype" pitchFamily="18" charset="0"/>
              <a:cs typeface="Arial" pitchFamily="34" charset="0"/>
            </a:endParaRPr>
          </a:p>
        </p:txBody>
      </p:sp>
      <p:sp>
        <p:nvSpPr>
          <p:cNvPr id="11" name="Выноска со стрелкой вправо 10"/>
          <p:cNvSpPr/>
          <p:nvPr/>
        </p:nvSpPr>
        <p:spPr>
          <a:xfrm>
            <a:off x="395536" y="4437112"/>
            <a:ext cx="3672408" cy="2232248"/>
          </a:xfrm>
          <a:prstGeom prst="rightArrowCallout">
            <a:avLst>
              <a:gd name="adj1" fmla="val 43451"/>
              <a:gd name="adj2" fmla="val 39109"/>
              <a:gd name="adj3" fmla="val 25000"/>
              <a:gd name="adj4" fmla="val 71981"/>
            </a:avLst>
          </a:prstGeom>
          <a:gradFill flip="none" rotWithShape="1">
            <a:gsLst>
              <a:gs pos="0">
                <a:srgbClr val="E21F10">
                  <a:shade val="30000"/>
                  <a:satMod val="115000"/>
                </a:srgbClr>
              </a:gs>
              <a:gs pos="50000">
                <a:srgbClr val="E21F10">
                  <a:shade val="67500"/>
                  <a:satMod val="115000"/>
                </a:srgbClr>
              </a:gs>
              <a:gs pos="100000">
                <a:srgbClr val="E21F10">
                  <a:shade val="100000"/>
                  <a:satMod val="115000"/>
                </a:srgbClr>
              </a:gs>
            </a:gsLst>
            <a:lin ang="0" scaled="1"/>
            <a:tileRect/>
          </a:gradFill>
          <a:ln w="57150">
            <a:solidFill>
              <a:schemeClr val="bg2"/>
            </a:solidFill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r" fontAlgn="base">
              <a:spcBef>
                <a:spcPct val="0"/>
              </a:spcBef>
              <a:spcAft>
                <a:spcPct val="0"/>
              </a:spcAft>
            </a:pPr>
            <a:r>
              <a:rPr lang="ru-RU" sz="2000" b="1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Palatino Linotype" pitchFamily="18" charset="0"/>
                <a:ea typeface="Times New Roman" pitchFamily="18" charset="0"/>
                <a:cs typeface="Arial" pitchFamily="34" charset="0"/>
              </a:rPr>
              <a:t>Противодействие коррупционным проявлениям в сфере государственного заказа:</a:t>
            </a:r>
            <a:endParaRPr lang="ru-RU" sz="2000" b="1" dirty="0" smtClean="0">
              <a:solidFill>
                <a:schemeClr val="accent1">
                  <a:lumMod val="20000"/>
                  <a:lumOff val="80000"/>
                </a:schemeClr>
              </a:solidFill>
              <a:latin typeface="Palatino Linotype" pitchFamily="18" charset="0"/>
              <a:cs typeface="Arial" pitchFamily="34" charset="0"/>
            </a:endParaRPr>
          </a:p>
        </p:txBody>
      </p:sp>
      <p:sp>
        <p:nvSpPr>
          <p:cNvPr id="12" name="Rectangle 4"/>
          <p:cNvSpPr>
            <a:spLocks noChangeArrowheads="1"/>
          </p:cNvSpPr>
          <p:nvPr/>
        </p:nvSpPr>
        <p:spPr bwMode="auto">
          <a:xfrm>
            <a:off x="5148064" y="404664"/>
            <a:ext cx="3744416" cy="1938992"/>
          </a:xfrm>
          <a:prstGeom prst="leftArrowCallout">
            <a:avLst>
              <a:gd name="adj1" fmla="val 50000"/>
              <a:gd name="adj2" fmla="val 50000"/>
              <a:gd name="adj3" fmla="val 25000"/>
              <a:gd name="adj4" fmla="val 72807"/>
            </a:avLst>
          </a:prstGeom>
          <a:gradFill flip="none" rotWithShape="1">
            <a:gsLst>
              <a:gs pos="0">
                <a:srgbClr val="E21F10">
                  <a:shade val="30000"/>
                  <a:satMod val="115000"/>
                </a:srgbClr>
              </a:gs>
              <a:gs pos="50000">
                <a:srgbClr val="E21F10">
                  <a:shade val="67500"/>
                  <a:satMod val="115000"/>
                </a:srgbClr>
              </a:gs>
              <a:gs pos="100000">
                <a:srgbClr val="E21F10">
                  <a:shade val="100000"/>
                  <a:satMod val="115000"/>
                </a:srgbClr>
              </a:gs>
            </a:gsLst>
            <a:lin ang="10800000" scaled="1"/>
            <a:tileRect/>
          </a:gradFill>
          <a:ln w="57150">
            <a:solidFill>
              <a:schemeClr val="bg2"/>
            </a:solidFill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139700" h="139700" prst="divot"/>
          </a:sp3d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144000" marR="0" lvl="0" indent="0" algn="l" defTabSz="9144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20000"/>
                    <a:lumOff val="80000"/>
                  </a:schemeClr>
                </a:solidFill>
                <a:effectLst/>
                <a:latin typeface="Palatino Linotype" pitchFamily="18" charset="0"/>
                <a:ea typeface="Times New Roman" pitchFamily="18" charset="0"/>
                <a:cs typeface="Arial" pitchFamily="34" charset="0"/>
              </a:rPr>
              <a:t>Актуализация нормативно-правовых актов Школы о противодействии коррупции: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accent1">
                  <a:lumMod val="20000"/>
                  <a:lumOff val="80000"/>
                </a:schemeClr>
              </a:solidFill>
              <a:effectLst/>
              <a:latin typeface="Palatino Linotype" pitchFamily="18" charset="0"/>
              <a:cs typeface="Arial" pitchFamily="34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755576" y="188640"/>
            <a:ext cx="4536504" cy="2708434"/>
          </a:xfrm>
          <a:prstGeom prst="rect">
            <a:avLst/>
          </a:prstGeom>
          <a:gradFill flip="none" rotWithShape="1">
            <a:gsLst>
              <a:gs pos="0">
                <a:srgbClr val="C5D5E9">
                  <a:shade val="30000"/>
                  <a:satMod val="115000"/>
                </a:srgbClr>
              </a:gs>
              <a:gs pos="50000">
                <a:srgbClr val="C5D5E9">
                  <a:shade val="67500"/>
                  <a:satMod val="115000"/>
                </a:srgbClr>
              </a:gs>
              <a:gs pos="100000">
                <a:srgbClr val="C5D5E9">
                  <a:shade val="100000"/>
                  <a:satMod val="115000"/>
                </a:srgbClr>
              </a:gs>
            </a:gsLst>
            <a:path path="circle">
              <a:fillToRect l="100000" b="100000"/>
            </a:path>
            <a:tileRect t="-100000" r="-100000"/>
          </a:gradFill>
          <a:ln>
            <a:solidFill>
              <a:schemeClr val="bg1">
                <a:lumMod val="50000"/>
              </a:schemeClr>
            </a:solidFill>
          </a:ln>
          <a:scene3d>
            <a:camera prst="perspectiveRight"/>
            <a:lightRig rig="threePt" dir="t"/>
          </a:scene3d>
          <a:sp3d>
            <a:bevelT prst="convex"/>
          </a:sp3d>
        </p:spPr>
        <p:txBody>
          <a:bodyPr wrap="square" anchor="b">
            <a:spAutoFit/>
          </a:bodyPr>
          <a:lstStyle/>
          <a:p>
            <a:pPr>
              <a:spcBef>
                <a:spcPts val="600"/>
              </a:spcBef>
              <a:buFont typeface="Wingdings" pitchFamily="2" charset="2"/>
              <a:buChar char="q"/>
            </a:pPr>
            <a:r>
              <a:rPr lang="ru-RU" sz="1600" dirty="0" smtClean="0">
                <a:solidFill>
                  <a:srgbClr val="AC0000"/>
                </a:solidFill>
                <a:latin typeface="Palatino Linotype" pitchFamily="18" charset="0"/>
              </a:rPr>
              <a:t>Мониторинг изменений действующего законодательства в области противодействия коррупции.</a:t>
            </a:r>
          </a:p>
          <a:p>
            <a:pPr>
              <a:spcBef>
                <a:spcPts val="600"/>
              </a:spcBef>
              <a:buFont typeface="Wingdings" pitchFamily="2" charset="2"/>
              <a:buChar char="q"/>
            </a:pPr>
            <a:r>
              <a:rPr lang="ru-RU" sz="1600" dirty="0" smtClean="0">
                <a:solidFill>
                  <a:srgbClr val="AC0000"/>
                </a:solidFill>
                <a:latin typeface="Palatino Linotype" pitchFamily="18" charset="0"/>
              </a:rPr>
              <a:t>Внесение изменений в нормативно-правовые акты в связи с изменениями законодательства о противодействии коррупции.</a:t>
            </a:r>
          </a:p>
          <a:p>
            <a:pPr>
              <a:spcBef>
                <a:spcPts val="600"/>
              </a:spcBef>
              <a:buFont typeface="Wingdings" pitchFamily="2" charset="2"/>
              <a:buChar char="q"/>
            </a:pPr>
            <a:r>
              <a:rPr lang="ru-RU" sz="1600" dirty="0" smtClean="0">
                <a:solidFill>
                  <a:srgbClr val="AC0000"/>
                </a:solidFill>
                <a:latin typeface="Palatino Linotype" pitchFamily="18" charset="0"/>
              </a:rPr>
              <a:t>Введение </a:t>
            </a:r>
            <a:r>
              <a:rPr lang="ru-RU" sz="1600" dirty="0" err="1" smtClean="0">
                <a:solidFill>
                  <a:srgbClr val="AC0000"/>
                </a:solidFill>
                <a:latin typeface="Palatino Linotype" pitchFamily="18" charset="0"/>
              </a:rPr>
              <a:t>антикоррупционных</a:t>
            </a:r>
            <a:r>
              <a:rPr lang="ru-RU" sz="1600" dirty="0" smtClean="0">
                <a:solidFill>
                  <a:srgbClr val="AC0000"/>
                </a:solidFill>
                <a:latin typeface="Palatino Linotype" pitchFamily="18" charset="0"/>
              </a:rPr>
              <a:t> положений в трудовые договоры работников МАОУ «СОШ № 24».</a:t>
            </a:r>
            <a:endParaRPr lang="ru-RU" sz="1600" dirty="0">
              <a:solidFill>
                <a:srgbClr val="AC0000"/>
              </a:solidFill>
              <a:latin typeface="Palatino Linotype" pitchFamily="18" charset="0"/>
            </a:endParaRPr>
          </a:p>
        </p:txBody>
      </p:sp>
      <p:pic>
        <p:nvPicPr>
          <p:cNvPr id="14" name="Picture 2" descr="C:\Users\User\Desktop\2021-2022\антикоррупция\картинки\WhatsApp Image 2022-01-16 at 21.44.36 (4)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03848" y="2996952"/>
            <a:ext cx="4392487" cy="151216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slow" advClick="0" advTm="15000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3" descr="D:\Фото\картинки\800px-Пристрой_школы_№_24,_Кедровое.JPG"/>
          <p:cNvPicPr>
            <a:picLocks noChangeAspect="1" noChangeArrowheads="1"/>
          </p:cNvPicPr>
          <p:nvPr/>
        </p:nvPicPr>
        <p:blipFill>
          <a:blip r:embed="rId2" cstate="print">
            <a:lum bright="70000" contrast="-70000"/>
          </a:blip>
          <a:srcRect/>
          <a:stretch>
            <a:fillRect/>
          </a:stretch>
        </p:blipFill>
        <p:spPr bwMode="auto">
          <a:xfrm>
            <a:off x="0" y="0"/>
            <a:ext cx="9144000" cy="7029400"/>
          </a:xfrm>
          <a:prstGeom prst="rect">
            <a:avLst/>
          </a:prstGeom>
          <a:noFill/>
        </p:spPr>
      </p:pic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323528" y="404664"/>
            <a:ext cx="5328592" cy="6063198"/>
          </a:xfrm>
          <a:prstGeom prst="rect">
            <a:avLst/>
          </a:prstGeom>
          <a:gradFill flip="none" rotWithShape="1">
            <a:gsLst>
              <a:gs pos="0">
                <a:srgbClr val="C5D5E9">
                  <a:shade val="30000"/>
                  <a:satMod val="115000"/>
                </a:srgbClr>
              </a:gs>
              <a:gs pos="50000">
                <a:srgbClr val="C5D5E9">
                  <a:shade val="67500"/>
                  <a:satMod val="115000"/>
                </a:srgbClr>
              </a:gs>
              <a:gs pos="100000">
                <a:srgbClr val="C5D5E9">
                  <a:shade val="100000"/>
                  <a:satMod val="115000"/>
                </a:srgbClr>
              </a:gs>
            </a:gsLst>
            <a:lin ang="18900000" scaled="1"/>
            <a:tileRect/>
          </a:gradFill>
          <a:ln w="9525">
            <a:noFill/>
            <a:miter lim="800000"/>
            <a:headEnd/>
            <a:tailEnd/>
          </a:ln>
          <a:effectLst/>
          <a:scene3d>
            <a:camera prst="perspectiveRight"/>
            <a:lightRig rig="threePt" dir="t"/>
          </a:scene3d>
          <a:sp3d>
            <a:bevelT w="139700" prst="cross"/>
          </a:sp3d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>
              <a:buFont typeface="Wingdings" pitchFamily="2" charset="2"/>
              <a:buChar char="q"/>
            </a:pPr>
            <a:r>
              <a:rPr lang="ru-RU" sz="1600" dirty="0" smtClean="0">
                <a:solidFill>
                  <a:srgbClr val="AC0000"/>
                </a:solidFill>
                <a:latin typeface="Palatino Linotype" pitchFamily="18" charset="0"/>
              </a:rPr>
              <a:t>Размещение на официальном сайте МАОУ     «СОШ № 24»:</a:t>
            </a:r>
          </a:p>
          <a:p>
            <a:pPr lvl="1">
              <a:buFont typeface="Wingdings" pitchFamily="2" charset="2"/>
              <a:buChar char="§"/>
            </a:pPr>
            <a:r>
              <a:rPr lang="ru-RU" sz="1600" dirty="0" smtClean="0">
                <a:solidFill>
                  <a:srgbClr val="AC0000"/>
                </a:solidFill>
                <a:latin typeface="Palatino Linotype" pitchFamily="18" charset="0"/>
              </a:rPr>
              <a:t>плана мероприятий по противодействию коррупции на 2021-2023</a:t>
            </a:r>
            <a:r>
              <a:rPr lang="ru-RU" sz="1600" i="1" dirty="0" smtClean="0">
                <a:solidFill>
                  <a:srgbClr val="AC0000"/>
                </a:solidFill>
                <a:latin typeface="Palatino Linotype" pitchFamily="18" charset="0"/>
              </a:rPr>
              <a:t> </a:t>
            </a:r>
            <a:r>
              <a:rPr lang="ru-RU" sz="1600" dirty="0" smtClean="0">
                <a:solidFill>
                  <a:srgbClr val="AC0000"/>
                </a:solidFill>
                <a:latin typeface="Palatino Linotype" pitchFamily="18" charset="0"/>
              </a:rPr>
              <a:t>учебный год;</a:t>
            </a:r>
          </a:p>
          <a:p>
            <a:pPr lvl="1">
              <a:buFont typeface="Wingdings" pitchFamily="2" charset="2"/>
              <a:buChar char="§"/>
            </a:pPr>
            <a:r>
              <a:rPr lang="ru-RU" sz="1600" dirty="0" smtClean="0">
                <a:solidFill>
                  <a:srgbClr val="AC0000"/>
                </a:solidFill>
                <a:latin typeface="Palatino Linotype" pitchFamily="18" charset="0"/>
              </a:rPr>
              <a:t>информационных материалов по вопросам противодействия коррупции;</a:t>
            </a:r>
          </a:p>
          <a:p>
            <a:pPr lvl="1">
              <a:buFont typeface="Wingdings" pitchFamily="2" charset="2"/>
              <a:buChar char="§"/>
            </a:pPr>
            <a:r>
              <a:rPr lang="ru-RU" sz="1600" dirty="0" smtClean="0">
                <a:solidFill>
                  <a:srgbClr val="AC0000"/>
                </a:solidFill>
                <a:latin typeface="Palatino Linotype" pitchFamily="18" charset="0"/>
              </a:rPr>
              <a:t>ежегодного публичного отчета об образовательной и финансово-хозяйственной деятельности МАОУ «СОШ № 24»;</a:t>
            </a:r>
          </a:p>
          <a:p>
            <a:pPr lvl="1">
              <a:buFont typeface="Wingdings" pitchFamily="2" charset="2"/>
              <a:buChar char="§"/>
            </a:pPr>
            <a:r>
              <a:rPr lang="ru-RU" sz="1600" dirty="0" smtClean="0">
                <a:solidFill>
                  <a:srgbClr val="AC0000"/>
                </a:solidFill>
                <a:latin typeface="Palatino Linotype" pitchFamily="18" charset="0"/>
              </a:rPr>
              <a:t>информации о проводимых в Школе мероприятиях.</a:t>
            </a:r>
          </a:p>
          <a:p>
            <a:pPr>
              <a:spcBef>
                <a:spcPts val="600"/>
              </a:spcBef>
              <a:buFont typeface="Wingdings" pitchFamily="2" charset="2"/>
              <a:buChar char="q"/>
            </a:pPr>
            <a:r>
              <a:rPr lang="ru-RU" sz="1600" dirty="0" smtClean="0">
                <a:solidFill>
                  <a:srgbClr val="AC0000"/>
                </a:solidFill>
                <a:latin typeface="Palatino Linotype" pitchFamily="18" charset="0"/>
              </a:rPr>
              <a:t>Информирование родителей (законных представителей) о правилах приема в ОУ. </a:t>
            </a:r>
          </a:p>
          <a:p>
            <a:pPr>
              <a:spcBef>
                <a:spcPts val="600"/>
              </a:spcBef>
              <a:buFont typeface="Wingdings" pitchFamily="2" charset="2"/>
              <a:buChar char="q"/>
            </a:pPr>
            <a:r>
              <a:rPr lang="ru-RU" sz="1600" dirty="0" smtClean="0">
                <a:solidFill>
                  <a:srgbClr val="AC0000"/>
                </a:solidFill>
                <a:latin typeface="Palatino Linotype" pitchFamily="18" charset="0"/>
              </a:rPr>
              <a:t>Проведение ежегодного опроса учащихся, родителей (законных представителей) с целью определения степени их удовлетворенности работой Школы, качеством предоставляемых услуг.</a:t>
            </a:r>
          </a:p>
          <a:p>
            <a:pPr>
              <a:spcBef>
                <a:spcPts val="600"/>
              </a:spcBef>
              <a:buFont typeface="Wingdings" pitchFamily="2" charset="2"/>
              <a:buChar char="q"/>
            </a:pPr>
            <a:r>
              <a:rPr lang="ru-RU" sz="1600" dirty="0" smtClean="0">
                <a:solidFill>
                  <a:srgbClr val="AC0000"/>
                </a:solidFill>
                <a:latin typeface="Palatino Linotype" pitchFamily="18" charset="0"/>
              </a:rPr>
              <a:t>Проведение отчета перед родителями (законными представителями) учащихся, работниками Школы об использовании бюджетных средств.</a:t>
            </a:r>
          </a:p>
          <a:p>
            <a:pPr>
              <a:spcBef>
                <a:spcPts val="600"/>
              </a:spcBef>
              <a:buFont typeface="Wingdings" pitchFamily="2" charset="2"/>
              <a:buChar char="q"/>
            </a:pPr>
            <a:r>
              <a:rPr lang="ru-RU" sz="1600" dirty="0" smtClean="0">
                <a:solidFill>
                  <a:srgbClr val="AC0000"/>
                </a:solidFill>
                <a:latin typeface="Palatino Linotype" pitchFamily="18" charset="0"/>
              </a:rPr>
              <a:t>Проведение общешкольного родительского собрания с целью разъяснения политики Школы в отношении коррупции (08.09.2021г.).</a:t>
            </a:r>
            <a:endParaRPr lang="ru-RU" sz="1600" dirty="0"/>
          </a:p>
        </p:txBody>
      </p:sp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5004048" y="1124744"/>
            <a:ext cx="3816424" cy="1938992"/>
          </a:xfrm>
          <a:prstGeom prst="leftArrowCallout">
            <a:avLst>
              <a:gd name="adj1" fmla="val 55731"/>
              <a:gd name="adj2" fmla="val 45036"/>
              <a:gd name="adj3" fmla="val 27505"/>
              <a:gd name="adj4" fmla="val 78321"/>
            </a:avLst>
          </a:prstGeom>
          <a:gradFill flip="none" rotWithShape="1">
            <a:gsLst>
              <a:gs pos="0">
                <a:srgbClr val="E21F10">
                  <a:shade val="30000"/>
                  <a:satMod val="115000"/>
                </a:srgbClr>
              </a:gs>
              <a:gs pos="50000">
                <a:srgbClr val="E21F10">
                  <a:shade val="67500"/>
                  <a:satMod val="115000"/>
                </a:srgbClr>
              </a:gs>
              <a:gs pos="100000">
                <a:srgbClr val="E21F10">
                  <a:shade val="100000"/>
                  <a:satMod val="115000"/>
                </a:srgbClr>
              </a:gs>
            </a:gsLst>
            <a:lin ang="10800000" scaled="1"/>
            <a:tileRect/>
          </a:gradFill>
          <a:ln w="57150">
            <a:solidFill>
              <a:schemeClr val="bg2"/>
            </a:solidFill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139700" h="139700" prst="divot"/>
          </a:sp3d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20000"/>
                    <a:lumOff val="80000"/>
                  </a:schemeClr>
                </a:solidFill>
                <a:effectLst/>
                <a:latin typeface="Palatino Linotype" pitchFamily="18" charset="0"/>
                <a:ea typeface="Times New Roman" pitchFamily="18" charset="0"/>
                <a:cs typeface="Arial" pitchFamily="34" charset="0"/>
              </a:rPr>
              <a:t>Повышение информационной открытости деятельности Школы по противодействию коррупции: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chemeClr val="accent1">
                  <a:lumMod val="20000"/>
                  <a:lumOff val="80000"/>
                </a:schemeClr>
              </a:solidFill>
              <a:effectLst/>
              <a:latin typeface="Palatino Linotype" pitchFamily="18" charset="0"/>
              <a:cs typeface="Arial" pitchFamily="34" charset="0"/>
            </a:endParaRPr>
          </a:p>
        </p:txBody>
      </p:sp>
      <p:pic>
        <p:nvPicPr>
          <p:cNvPr id="2050" name="Picture 2" descr="C:\Users\User\Desktop\2021-2022\антикоррупция\картинки\p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80112" y="4005064"/>
            <a:ext cx="3240360" cy="243026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slow" advClick="0" advTm="17000"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D:\Фото\картинки\800px-Пристрой_школы_№_24,_Кедровое.JPG"/>
          <p:cNvPicPr>
            <a:picLocks noChangeAspect="1" noChangeArrowheads="1"/>
          </p:cNvPicPr>
          <p:nvPr/>
        </p:nvPicPr>
        <p:blipFill>
          <a:blip r:embed="rId2" cstate="print">
            <a:lum bright="70000" contrast="-70000"/>
          </a:blip>
          <a:srcRect/>
          <a:stretch>
            <a:fillRect/>
          </a:stretch>
        </p:blipFill>
        <p:spPr bwMode="auto">
          <a:xfrm>
            <a:off x="0" y="0"/>
            <a:ext cx="9144000" cy="7029400"/>
          </a:xfrm>
          <a:prstGeom prst="rect">
            <a:avLst/>
          </a:prstGeom>
          <a:noFill/>
        </p:spPr>
      </p:pic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323528" y="548680"/>
            <a:ext cx="6552728" cy="4662815"/>
          </a:xfrm>
          <a:prstGeom prst="rect">
            <a:avLst/>
          </a:prstGeom>
          <a:gradFill flip="none" rotWithShape="1">
            <a:gsLst>
              <a:gs pos="0">
                <a:srgbClr val="C5D5E9">
                  <a:shade val="30000"/>
                  <a:satMod val="115000"/>
                </a:srgbClr>
              </a:gs>
              <a:gs pos="50000">
                <a:srgbClr val="C5D5E9">
                  <a:shade val="67500"/>
                  <a:satMod val="115000"/>
                </a:srgbClr>
              </a:gs>
              <a:gs pos="100000">
                <a:srgbClr val="C5D5E9">
                  <a:shade val="100000"/>
                  <a:satMod val="115000"/>
                </a:srgbClr>
              </a:gs>
            </a:gsLst>
            <a:lin ang="18900000" scaled="1"/>
            <a:tileRect/>
          </a:gradFill>
          <a:ln w="9525">
            <a:noFill/>
            <a:miter lim="800000"/>
            <a:headEnd/>
            <a:tailEnd/>
          </a:ln>
          <a:effectLst/>
          <a:scene3d>
            <a:camera prst="perspectiveRight"/>
            <a:lightRig rig="threePt" dir="t"/>
          </a:scene3d>
          <a:sp3d>
            <a:bevelT w="139700" prst="cross"/>
          </a:sp3d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>
              <a:buFont typeface="Wingdings" pitchFamily="2" charset="2"/>
              <a:buChar char="q"/>
            </a:pPr>
            <a:r>
              <a:rPr lang="ru-RU" sz="1600" dirty="0" smtClean="0">
                <a:solidFill>
                  <a:srgbClr val="AC0000"/>
                </a:solidFill>
                <a:latin typeface="Palatino Linotype" pitchFamily="18" charset="0"/>
              </a:rPr>
              <a:t>Издание Приказа «О создании комиссии по противодействию коррупции в МАОУ «СОШ № 24» на 2021 – 2023 год </a:t>
            </a:r>
          </a:p>
          <a:p>
            <a:r>
              <a:rPr lang="ru-RU" sz="1600" dirty="0" smtClean="0">
                <a:solidFill>
                  <a:srgbClr val="AC0000"/>
                </a:solidFill>
                <a:latin typeface="Palatino Linotype" pitchFamily="18" charset="0"/>
              </a:rPr>
              <a:t>(№ 22/3 от 25.01.2021г.).</a:t>
            </a:r>
          </a:p>
          <a:p>
            <a:pPr>
              <a:spcBef>
                <a:spcPts val="600"/>
              </a:spcBef>
              <a:buFont typeface="Wingdings" pitchFamily="2" charset="2"/>
              <a:buChar char="q"/>
            </a:pPr>
            <a:r>
              <a:rPr lang="ru-RU" sz="1600" dirty="0" smtClean="0">
                <a:solidFill>
                  <a:srgbClr val="AC0000"/>
                </a:solidFill>
                <a:latin typeface="Palatino Linotype" pitchFamily="18" charset="0"/>
              </a:rPr>
              <a:t>Рассмотрение вопросов реализации </a:t>
            </a:r>
            <a:r>
              <a:rPr lang="ru-RU" sz="1600" dirty="0" err="1" smtClean="0">
                <a:solidFill>
                  <a:srgbClr val="AC0000"/>
                </a:solidFill>
                <a:latin typeface="Palatino Linotype" pitchFamily="18" charset="0"/>
              </a:rPr>
              <a:t>антикоррупционной</a:t>
            </a:r>
            <a:r>
              <a:rPr lang="ru-RU" sz="1600" dirty="0" smtClean="0">
                <a:solidFill>
                  <a:srgbClr val="AC0000"/>
                </a:solidFill>
                <a:latin typeface="Palatino Linotype" pitchFamily="18" charset="0"/>
              </a:rPr>
              <a:t> политики (деятельности в сфере противодействия коррупции) на заседаниях комиссии по противодействию коррупции.</a:t>
            </a:r>
          </a:p>
          <a:p>
            <a:pPr>
              <a:spcBef>
                <a:spcPts val="600"/>
              </a:spcBef>
              <a:buFont typeface="Wingdings" pitchFamily="2" charset="2"/>
              <a:buChar char="q"/>
            </a:pPr>
            <a:r>
              <a:rPr lang="ru-RU" sz="1600" dirty="0" smtClean="0">
                <a:solidFill>
                  <a:srgbClr val="AC0000"/>
                </a:solidFill>
                <a:latin typeface="Palatino Linotype" pitchFamily="18" charset="0"/>
              </a:rPr>
              <a:t>Организация работы по выявлению случаев возникновения конфликта интересов, одной из сторон которого являются сотрудники Школы.</a:t>
            </a:r>
          </a:p>
          <a:p>
            <a:pPr>
              <a:spcBef>
                <a:spcPts val="600"/>
              </a:spcBef>
              <a:buFont typeface="Wingdings" pitchFamily="2" charset="2"/>
              <a:buChar char="q"/>
            </a:pPr>
            <a:r>
              <a:rPr lang="ru-RU" sz="1600" dirty="0" smtClean="0">
                <a:solidFill>
                  <a:srgbClr val="AC0000"/>
                </a:solidFill>
                <a:latin typeface="Palatino Linotype" pitchFamily="18" charset="0"/>
              </a:rPr>
              <a:t>Контроль соблюдения работниками МАОУ «СОШ № 24» Правил внутреннего распорядка.</a:t>
            </a:r>
          </a:p>
          <a:p>
            <a:pPr>
              <a:spcBef>
                <a:spcPts val="600"/>
              </a:spcBef>
              <a:buFont typeface="Wingdings" pitchFamily="2" charset="2"/>
              <a:buChar char="q"/>
            </a:pPr>
            <a:r>
              <a:rPr lang="ru-RU" sz="1600" dirty="0" smtClean="0">
                <a:solidFill>
                  <a:srgbClr val="AC0000"/>
                </a:solidFill>
                <a:latin typeface="Palatino Linotype" pitchFamily="18" charset="0"/>
              </a:rPr>
              <a:t>Организация проверки достоверности предоставляемых работниками Школы персональных данных и иных сведений при поступлении на работу.</a:t>
            </a:r>
          </a:p>
          <a:p>
            <a:pPr>
              <a:spcBef>
                <a:spcPts val="600"/>
              </a:spcBef>
              <a:buFont typeface="Wingdings" pitchFamily="2" charset="2"/>
              <a:buChar char="q"/>
            </a:pPr>
            <a:r>
              <a:rPr lang="ru-RU" sz="1600" dirty="0" smtClean="0">
                <a:solidFill>
                  <a:srgbClr val="AC0000"/>
                </a:solidFill>
                <a:latin typeface="Palatino Linotype" pitchFamily="18" charset="0"/>
              </a:rPr>
              <a:t>Организация систематического контроля за выполнением законодательства о противодействии коррупции при организации работы по вопросам охраны труда.</a:t>
            </a:r>
            <a:endParaRPr lang="ru-RU" sz="1600" dirty="0">
              <a:solidFill>
                <a:srgbClr val="AC0000"/>
              </a:solidFill>
              <a:latin typeface="Palatino Linotype" pitchFamily="18" charset="0"/>
            </a:endParaRPr>
          </a:p>
        </p:txBody>
      </p:sp>
      <p:sp>
        <p:nvSpPr>
          <p:cNvPr id="8" name="Rectangle 3"/>
          <p:cNvSpPr>
            <a:spLocks noChangeArrowheads="1"/>
          </p:cNvSpPr>
          <p:nvPr/>
        </p:nvSpPr>
        <p:spPr bwMode="auto">
          <a:xfrm>
            <a:off x="467544" y="5301208"/>
            <a:ext cx="4536504" cy="1180267"/>
          </a:xfrm>
          <a:prstGeom prst="upArrowCallout">
            <a:avLst>
              <a:gd name="adj1" fmla="val 84674"/>
              <a:gd name="adj2" fmla="val 103661"/>
              <a:gd name="adj3" fmla="val 28617"/>
              <a:gd name="adj4" fmla="val 59552"/>
            </a:avLst>
          </a:prstGeom>
          <a:gradFill flip="none" rotWithShape="1">
            <a:gsLst>
              <a:gs pos="0">
                <a:srgbClr val="E21F10">
                  <a:shade val="30000"/>
                  <a:satMod val="115000"/>
                </a:srgbClr>
              </a:gs>
              <a:gs pos="50000">
                <a:srgbClr val="E21F10">
                  <a:shade val="67500"/>
                  <a:satMod val="115000"/>
                </a:srgbClr>
              </a:gs>
              <a:gs pos="100000">
                <a:srgbClr val="E21F10">
                  <a:shade val="100000"/>
                  <a:satMod val="115000"/>
                </a:srgbClr>
              </a:gs>
            </a:gsLst>
            <a:lin ang="16200000" scaled="1"/>
            <a:tileRect/>
          </a:gradFill>
          <a:ln w="57150">
            <a:solidFill>
              <a:schemeClr val="bg2"/>
            </a:solidFill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139700" h="139700" prst="divot"/>
          </a:sp3d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000" b="1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Palatino Linotype" pitchFamily="18" charset="0"/>
                <a:ea typeface="Times New Roman" pitchFamily="18" charset="0"/>
                <a:cs typeface="Arial" pitchFamily="34" charset="0"/>
              </a:rPr>
              <a:t>Противодействие 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000" b="1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Palatino Linotype" pitchFamily="18" charset="0"/>
                <a:ea typeface="Times New Roman" pitchFamily="18" charset="0"/>
                <a:cs typeface="Arial" pitchFamily="34" charset="0"/>
              </a:rPr>
              <a:t>коррупционным проявлениям:</a:t>
            </a:r>
            <a:endParaRPr lang="ru-RU" sz="2000" b="1" dirty="0" smtClean="0">
              <a:solidFill>
                <a:schemeClr val="accent1">
                  <a:lumMod val="20000"/>
                  <a:lumOff val="80000"/>
                </a:schemeClr>
              </a:solidFill>
              <a:latin typeface="Palatino Linotype" pitchFamily="18" charset="0"/>
              <a:cs typeface="Arial" pitchFamily="34" charset="0"/>
            </a:endParaRPr>
          </a:p>
        </p:txBody>
      </p:sp>
      <p:pic>
        <p:nvPicPr>
          <p:cNvPr id="12290" name="Picture 2" descr="C:\Users\User\Desktop\2021-2022\антикоррупция\картинки\WhatsApp Image 2022-01-16 at 21.44.36 (7).jpeg"/>
          <p:cNvPicPr>
            <a:picLocks noChangeAspect="1" noChangeArrowheads="1"/>
          </p:cNvPicPr>
          <p:nvPr/>
        </p:nvPicPr>
        <p:blipFill>
          <a:blip r:embed="rId3" cstate="print"/>
          <a:srcRect l="3692" t="5749" b="8016"/>
          <a:stretch>
            <a:fillRect/>
          </a:stretch>
        </p:blipFill>
        <p:spPr bwMode="auto">
          <a:xfrm>
            <a:off x="5364088" y="4869160"/>
            <a:ext cx="3528392" cy="177923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slow" advClick="0" advTm="20000"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D:\Фото\картинки\800px-Пристрой_школы_№_24,_Кедровое.JPG"/>
          <p:cNvPicPr>
            <a:picLocks noChangeAspect="1" noChangeArrowheads="1"/>
          </p:cNvPicPr>
          <p:nvPr/>
        </p:nvPicPr>
        <p:blipFill>
          <a:blip r:embed="rId2" cstate="print">
            <a:lum bright="70000" contrast="-70000"/>
          </a:blip>
          <a:srcRect/>
          <a:stretch>
            <a:fillRect/>
          </a:stretch>
        </p:blipFill>
        <p:spPr bwMode="auto">
          <a:xfrm>
            <a:off x="0" y="0"/>
            <a:ext cx="9144000" cy="7029400"/>
          </a:xfrm>
          <a:prstGeom prst="rect">
            <a:avLst/>
          </a:prstGeom>
          <a:noFill/>
        </p:spPr>
      </p:pic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395536" y="332656"/>
            <a:ext cx="5328592" cy="4985980"/>
          </a:xfrm>
          <a:prstGeom prst="rect">
            <a:avLst/>
          </a:prstGeom>
          <a:gradFill flip="none" rotWithShape="1">
            <a:gsLst>
              <a:gs pos="0">
                <a:srgbClr val="C5D5E9">
                  <a:shade val="30000"/>
                  <a:satMod val="115000"/>
                </a:srgbClr>
              </a:gs>
              <a:gs pos="50000">
                <a:srgbClr val="C5D5E9">
                  <a:shade val="67500"/>
                  <a:satMod val="115000"/>
                </a:srgbClr>
              </a:gs>
              <a:gs pos="100000">
                <a:srgbClr val="C5D5E9">
                  <a:shade val="100000"/>
                  <a:satMod val="115000"/>
                </a:srgbClr>
              </a:gs>
            </a:gsLst>
            <a:lin ang="18900000" scaled="1"/>
            <a:tileRect/>
          </a:gradFill>
          <a:ln w="9525">
            <a:noFill/>
            <a:miter lim="800000"/>
            <a:headEnd/>
            <a:tailEnd/>
          </a:ln>
          <a:effectLst/>
          <a:scene3d>
            <a:camera prst="perspectiveRight"/>
            <a:lightRig rig="threePt" dir="t"/>
          </a:scene3d>
          <a:sp3d>
            <a:bevelT w="139700" prst="cross"/>
          </a:sp3d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>
              <a:spcBef>
                <a:spcPts val="600"/>
              </a:spcBef>
              <a:buFont typeface="Wingdings" pitchFamily="2" charset="2"/>
              <a:buChar char="q"/>
            </a:pPr>
            <a:r>
              <a:rPr lang="ru-RU" sz="1600" dirty="0" smtClean="0">
                <a:solidFill>
                  <a:srgbClr val="AC0000"/>
                </a:solidFill>
                <a:latin typeface="Palatino Linotype" pitchFamily="18" charset="0"/>
              </a:rPr>
              <a:t>Проведение внутреннего контроля по вопросам организации питания учащихся, проведения учебных занятий.</a:t>
            </a:r>
          </a:p>
          <a:p>
            <a:pPr>
              <a:spcBef>
                <a:spcPts val="600"/>
              </a:spcBef>
              <a:buFont typeface="Wingdings" pitchFamily="2" charset="2"/>
              <a:buChar char="q"/>
            </a:pPr>
            <a:r>
              <a:rPr lang="ru-RU" sz="1600" dirty="0" smtClean="0">
                <a:solidFill>
                  <a:srgbClr val="AC0000"/>
                </a:solidFill>
                <a:latin typeface="Palatino Linotype" pitchFamily="18" charset="0"/>
              </a:rPr>
              <a:t>Контроль соблюдения требований законодательства во время подготовки к ГИА, участия в ГИА-2021 (ЕГЭ и ОГЭ).</a:t>
            </a:r>
          </a:p>
          <a:p>
            <a:pPr>
              <a:spcBef>
                <a:spcPts val="600"/>
              </a:spcBef>
              <a:buFont typeface="Wingdings" pitchFamily="2" charset="2"/>
              <a:buChar char="q"/>
            </a:pPr>
            <a:r>
              <a:rPr lang="ru-RU" sz="1600" dirty="0" smtClean="0">
                <a:solidFill>
                  <a:srgbClr val="AC0000"/>
                </a:solidFill>
                <a:latin typeface="Palatino Linotype" pitchFamily="18" charset="0"/>
              </a:rPr>
              <a:t>Обеспечение соблюдения правил приема, перевода, отчисления учащихся МАОУ «СОШ № 24».</a:t>
            </a:r>
          </a:p>
          <a:p>
            <a:pPr>
              <a:spcBef>
                <a:spcPts val="600"/>
              </a:spcBef>
              <a:buFont typeface="Wingdings" pitchFamily="2" charset="2"/>
              <a:buChar char="q"/>
            </a:pPr>
            <a:r>
              <a:rPr lang="ru-RU" sz="1600" dirty="0" smtClean="0">
                <a:solidFill>
                  <a:srgbClr val="AC0000"/>
                </a:solidFill>
                <a:latin typeface="Palatino Linotype" pitchFamily="18" charset="0"/>
              </a:rPr>
              <a:t>Осуществление контроля за получением, учётом, хранением,  порядком  выдачи  документов государственного образца об основном и среднем общем образовании.</a:t>
            </a:r>
          </a:p>
          <a:p>
            <a:pPr>
              <a:spcBef>
                <a:spcPts val="600"/>
              </a:spcBef>
              <a:buFont typeface="Wingdings" pitchFamily="2" charset="2"/>
              <a:buChar char="q"/>
            </a:pPr>
            <a:r>
              <a:rPr lang="ru-RU" sz="1600" dirty="0" smtClean="0">
                <a:solidFill>
                  <a:srgbClr val="AC0000"/>
                </a:solidFill>
                <a:latin typeface="Palatino Linotype" pitchFamily="18" charset="0"/>
              </a:rPr>
              <a:t>Контроль за недопущением фактов неправомерного взимания денежных средств с родителей (законных представителей) учащихся.</a:t>
            </a:r>
          </a:p>
          <a:p>
            <a:pPr>
              <a:spcBef>
                <a:spcPts val="600"/>
              </a:spcBef>
              <a:buFont typeface="Wingdings" pitchFamily="2" charset="2"/>
              <a:buChar char="q"/>
            </a:pPr>
            <a:r>
              <a:rPr lang="ru-RU" sz="1600" dirty="0" smtClean="0">
                <a:solidFill>
                  <a:srgbClr val="AC0000"/>
                </a:solidFill>
                <a:latin typeface="Palatino Linotype" pitchFamily="18" charset="0"/>
              </a:rPr>
              <a:t>Декларирование доходов руководителя МАОУ «СОШ № 24».</a:t>
            </a:r>
          </a:p>
          <a:p>
            <a:pPr>
              <a:spcBef>
                <a:spcPts val="600"/>
              </a:spcBef>
              <a:buFont typeface="Wingdings" pitchFamily="2" charset="2"/>
              <a:buChar char="q"/>
            </a:pPr>
            <a:r>
              <a:rPr lang="ru-RU" sz="1600" dirty="0" smtClean="0">
                <a:solidFill>
                  <a:srgbClr val="AC0000"/>
                </a:solidFill>
                <a:latin typeface="Palatino Linotype" pitchFamily="18" charset="0"/>
              </a:rPr>
              <a:t>Взаимодействие с правоохранительными органами.</a:t>
            </a:r>
          </a:p>
        </p:txBody>
      </p:sp>
      <p:sp>
        <p:nvSpPr>
          <p:cNvPr id="8" name="Rectangle 3"/>
          <p:cNvSpPr>
            <a:spLocks noChangeArrowheads="1"/>
          </p:cNvSpPr>
          <p:nvPr/>
        </p:nvSpPr>
        <p:spPr bwMode="auto">
          <a:xfrm>
            <a:off x="323528" y="5445224"/>
            <a:ext cx="5112568" cy="1180267"/>
          </a:xfrm>
          <a:prstGeom prst="upArrowCallout">
            <a:avLst>
              <a:gd name="adj1" fmla="val 84674"/>
              <a:gd name="adj2" fmla="val 103661"/>
              <a:gd name="adj3" fmla="val 28617"/>
              <a:gd name="adj4" fmla="val 59552"/>
            </a:avLst>
          </a:prstGeom>
          <a:gradFill flip="none" rotWithShape="1">
            <a:gsLst>
              <a:gs pos="0">
                <a:srgbClr val="E21F10">
                  <a:shade val="30000"/>
                  <a:satMod val="115000"/>
                </a:srgbClr>
              </a:gs>
              <a:gs pos="50000">
                <a:srgbClr val="E21F10">
                  <a:shade val="67500"/>
                  <a:satMod val="115000"/>
                </a:srgbClr>
              </a:gs>
              <a:gs pos="100000">
                <a:srgbClr val="E21F10">
                  <a:shade val="100000"/>
                  <a:satMod val="115000"/>
                </a:srgbClr>
              </a:gs>
            </a:gsLst>
            <a:lin ang="16200000" scaled="1"/>
            <a:tileRect/>
          </a:gradFill>
          <a:ln w="57150">
            <a:solidFill>
              <a:schemeClr val="bg2"/>
            </a:solidFill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139700" h="139700" prst="divot"/>
          </a:sp3d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000" b="1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Palatino Linotype" pitchFamily="18" charset="0"/>
                <a:ea typeface="Times New Roman" pitchFamily="18" charset="0"/>
                <a:cs typeface="Arial" pitchFamily="34" charset="0"/>
              </a:rPr>
              <a:t>Противодействие 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000" b="1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Palatino Linotype" pitchFamily="18" charset="0"/>
                <a:ea typeface="Times New Roman" pitchFamily="18" charset="0"/>
                <a:cs typeface="Arial" pitchFamily="34" charset="0"/>
              </a:rPr>
              <a:t>коррупционным проявлениям:</a:t>
            </a:r>
            <a:endParaRPr lang="ru-RU" sz="2000" b="1" dirty="0" smtClean="0">
              <a:solidFill>
                <a:schemeClr val="accent1">
                  <a:lumMod val="20000"/>
                  <a:lumOff val="80000"/>
                </a:schemeClr>
              </a:solidFill>
              <a:latin typeface="Palatino Linotype" pitchFamily="18" charset="0"/>
              <a:cs typeface="Arial" pitchFamily="34" charset="0"/>
            </a:endParaRPr>
          </a:p>
        </p:txBody>
      </p:sp>
      <p:pic>
        <p:nvPicPr>
          <p:cNvPr id="1026" name="Picture 2" descr="C:\Users\User\Desktop\2021-2022\антикоррупция\картинки\4783_n1897788_big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52120" y="1412776"/>
            <a:ext cx="3072342" cy="252028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slow" advClick="0" advTm="20000"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3" descr="D:\Фото\картинки\800px-Пристрой_школы_№_24,_Кедровое.JPG"/>
          <p:cNvPicPr>
            <a:picLocks noChangeAspect="1" noChangeArrowheads="1"/>
          </p:cNvPicPr>
          <p:nvPr/>
        </p:nvPicPr>
        <p:blipFill>
          <a:blip r:embed="rId3" cstate="print">
            <a:lum bright="70000" contrast="-70000"/>
          </a:blip>
          <a:srcRect/>
          <a:stretch>
            <a:fillRect/>
          </a:stretch>
        </p:blipFill>
        <p:spPr bwMode="auto">
          <a:xfrm>
            <a:off x="0" y="0"/>
            <a:ext cx="9144000" cy="7029400"/>
          </a:xfrm>
          <a:prstGeom prst="rect">
            <a:avLst/>
          </a:prstGeom>
          <a:noFill/>
        </p:spPr>
      </p:pic>
      <p:pic>
        <p:nvPicPr>
          <p:cNvPr id="2053" name="Picture 5" descr="C:\Users\User\Desktop\2021-2022\антикоррупция\картинки\WhatsApp Image 2022-01-16 at 21.44.36.jpe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520" y="188641"/>
            <a:ext cx="4186751" cy="266429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055" name="Picture 7" descr="C:\Users\User\Desktop\2021-2022\антикоррупция\картинки\WhatsApp Image 2022-01-16 at 21.44.36 (2).jpe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123728" y="4293096"/>
            <a:ext cx="4464496" cy="238246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0" name="Rectangle 1"/>
          <p:cNvSpPr>
            <a:spLocks noChangeArrowheads="1"/>
          </p:cNvSpPr>
          <p:nvPr/>
        </p:nvSpPr>
        <p:spPr bwMode="auto">
          <a:xfrm>
            <a:off x="755576" y="2708920"/>
            <a:ext cx="3456384" cy="1631216"/>
          </a:xfrm>
          <a:prstGeom prst="rightArrowCallout">
            <a:avLst>
              <a:gd name="adj1" fmla="val 32618"/>
              <a:gd name="adj2" fmla="val 43093"/>
              <a:gd name="adj3" fmla="val 25000"/>
              <a:gd name="adj4" fmla="val 81550"/>
            </a:avLst>
          </a:prstGeom>
          <a:gradFill flip="none" rotWithShape="1">
            <a:gsLst>
              <a:gs pos="0">
                <a:srgbClr val="E21F10">
                  <a:shade val="30000"/>
                  <a:satMod val="115000"/>
                </a:srgbClr>
              </a:gs>
              <a:gs pos="50000">
                <a:srgbClr val="E21F10">
                  <a:shade val="67500"/>
                  <a:satMod val="115000"/>
                </a:srgbClr>
              </a:gs>
              <a:gs pos="100000">
                <a:srgbClr val="E21F10">
                  <a:shade val="100000"/>
                  <a:satMod val="115000"/>
                </a:srgbClr>
              </a:gs>
            </a:gsLst>
            <a:lin ang="0" scaled="1"/>
            <a:tileRect/>
          </a:gradFill>
          <a:ln w="9525">
            <a:solidFill>
              <a:schemeClr val="bg2">
                <a:lumMod val="90000"/>
              </a:schemeClr>
            </a:solidFill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139700" h="139700" prst="divot"/>
          </a:sp3d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000" b="1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Palatino Linotype" pitchFamily="18" charset="0"/>
                <a:ea typeface="Times New Roman" pitchFamily="18" charset="0"/>
                <a:cs typeface="Arial" pitchFamily="34" charset="0"/>
              </a:rPr>
              <a:t>Обеспечение наглядности деятельности по противодействию коррупции:</a:t>
            </a:r>
            <a:endParaRPr lang="ru-RU" sz="2800" b="1" dirty="0" smtClean="0">
              <a:solidFill>
                <a:schemeClr val="accent1">
                  <a:lumMod val="20000"/>
                  <a:lumOff val="80000"/>
                </a:schemeClr>
              </a:solidFill>
              <a:latin typeface="Palatino Linotype" pitchFamily="18" charset="0"/>
              <a:cs typeface="Arial" pitchFamily="34" charset="0"/>
            </a:endParaRPr>
          </a:p>
        </p:txBody>
      </p:sp>
      <p:pic>
        <p:nvPicPr>
          <p:cNvPr id="6145" name="Picture 1" descr="C:\Users\User\Desktop\2021-2022\антикоррупция\картинки\467390393_w640_h640_stend-protivodejstvie-korruptsii.jpg"/>
          <p:cNvPicPr>
            <a:picLocks noChangeAspect="1" noChangeArrowheads="1"/>
          </p:cNvPicPr>
          <p:nvPr/>
        </p:nvPicPr>
        <p:blipFill>
          <a:blip r:embed="rId6" cstate="print"/>
          <a:srcRect t="2974"/>
          <a:stretch>
            <a:fillRect/>
          </a:stretch>
        </p:blipFill>
        <p:spPr bwMode="auto">
          <a:xfrm>
            <a:off x="4932040" y="251068"/>
            <a:ext cx="3816424" cy="271353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2" name="Rectangle 2"/>
          <p:cNvSpPr>
            <a:spLocks noChangeArrowheads="1"/>
          </p:cNvSpPr>
          <p:nvPr/>
        </p:nvSpPr>
        <p:spPr bwMode="auto">
          <a:xfrm>
            <a:off x="4139952" y="2924944"/>
            <a:ext cx="4608512" cy="1323439"/>
          </a:xfrm>
          <a:prstGeom prst="rect">
            <a:avLst/>
          </a:prstGeom>
          <a:gradFill flip="none" rotWithShape="1">
            <a:gsLst>
              <a:gs pos="0">
                <a:srgbClr val="C5D5E9">
                  <a:shade val="30000"/>
                  <a:satMod val="115000"/>
                </a:srgbClr>
              </a:gs>
              <a:gs pos="50000">
                <a:srgbClr val="C5D5E9">
                  <a:shade val="67500"/>
                  <a:satMod val="115000"/>
                </a:srgbClr>
              </a:gs>
              <a:gs pos="100000">
                <a:srgbClr val="C5D5E9">
                  <a:shade val="100000"/>
                  <a:satMod val="115000"/>
                </a:srgbClr>
              </a:gs>
            </a:gsLst>
            <a:lin ang="18900000" scaled="1"/>
            <a:tileRect/>
          </a:gradFill>
          <a:ln w="9525">
            <a:noFill/>
            <a:miter lim="800000"/>
            <a:headEnd/>
            <a:tailEnd/>
          </a:ln>
          <a:effectLst/>
          <a:scene3d>
            <a:camera prst="perspectiveLeft"/>
            <a:lightRig rig="threePt" dir="t"/>
          </a:scene3d>
          <a:sp3d>
            <a:bevelT w="139700" prst="cross"/>
          </a:sp3d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fontAlgn="base">
              <a:spcBef>
                <a:spcPts val="600"/>
              </a:spcBef>
              <a:spcAft>
                <a:spcPct val="0"/>
              </a:spcAft>
              <a:buFont typeface="Wingdings" pitchFamily="2" charset="2"/>
              <a:buChar char="q"/>
            </a:pPr>
            <a:r>
              <a:rPr lang="ru-RU" sz="1600" dirty="0" smtClean="0">
                <a:solidFill>
                  <a:srgbClr val="AC0000"/>
                </a:solidFill>
                <a:latin typeface="Palatino Linotype" pitchFamily="18" charset="0"/>
              </a:rPr>
              <a:t>Размещение и актуализация в помещениях МАОУ «СОШ № 24» информационных и просветительских материалов по вопросам формирования </a:t>
            </a:r>
            <a:r>
              <a:rPr lang="ru-RU" sz="1600" dirty="0" err="1" smtClean="0">
                <a:solidFill>
                  <a:srgbClr val="AC0000"/>
                </a:solidFill>
                <a:latin typeface="Palatino Linotype" pitchFamily="18" charset="0"/>
              </a:rPr>
              <a:t>антикоррупционного</a:t>
            </a:r>
            <a:r>
              <a:rPr lang="ru-RU" sz="1600" dirty="0" smtClean="0">
                <a:solidFill>
                  <a:srgbClr val="AC0000"/>
                </a:solidFill>
                <a:latin typeface="Palatino Linotype" pitchFamily="18" charset="0"/>
              </a:rPr>
              <a:t> поведения граждан.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rgbClr val="AC0000"/>
              </a:solidFill>
              <a:effectLst/>
              <a:latin typeface="Palatino Linotype" pitchFamily="18" charset="0"/>
              <a:cs typeface="Arial" pitchFamily="34" charset="0"/>
            </a:endParaRPr>
          </a:p>
        </p:txBody>
      </p:sp>
    </p:spTree>
  </p:cSld>
  <p:clrMapOvr>
    <a:masterClrMapping/>
  </p:clrMapOvr>
  <p:transition spd="slow" advClick="0" advTm="16000"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3" descr="D:\Фото\картинки\800px-Пристрой_школы_№_24,_Кедровое.JPG"/>
          <p:cNvPicPr>
            <a:picLocks noChangeAspect="1" noChangeArrowheads="1"/>
          </p:cNvPicPr>
          <p:nvPr/>
        </p:nvPicPr>
        <p:blipFill>
          <a:blip r:embed="rId2" cstate="print">
            <a:lum bright="70000" contrast="-70000"/>
          </a:blip>
          <a:srcRect/>
          <a:stretch>
            <a:fillRect/>
          </a:stretch>
        </p:blipFill>
        <p:spPr bwMode="auto">
          <a:xfrm>
            <a:off x="0" y="0"/>
            <a:ext cx="9144000" cy="7029400"/>
          </a:xfrm>
          <a:prstGeom prst="rect">
            <a:avLst/>
          </a:prstGeom>
          <a:noFill/>
        </p:spPr>
      </p:pic>
      <p:sp>
        <p:nvSpPr>
          <p:cNvPr id="10242" name="Rectangle 2"/>
          <p:cNvSpPr>
            <a:spLocks noChangeArrowheads="1"/>
          </p:cNvSpPr>
          <p:nvPr/>
        </p:nvSpPr>
        <p:spPr bwMode="auto">
          <a:xfrm>
            <a:off x="467544" y="2124580"/>
            <a:ext cx="5832648" cy="2139047"/>
          </a:xfrm>
          <a:prstGeom prst="rect">
            <a:avLst/>
          </a:prstGeom>
          <a:gradFill flip="none" rotWithShape="1">
            <a:gsLst>
              <a:gs pos="0">
                <a:srgbClr val="C5D5E9">
                  <a:shade val="30000"/>
                  <a:satMod val="115000"/>
                </a:srgbClr>
              </a:gs>
              <a:gs pos="50000">
                <a:srgbClr val="C5D5E9">
                  <a:shade val="67500"/>
                  <a:satMod val="115000"/>
                </a:srgbClr>
              </a:gs>
              <a:gs pos="100000">
                <a:srgbClr val="C5D5E9">
                  <a:shade val="100000"/>
                  <a:satMod val="115000"/>
                </a:srgbClr>
              </a:gs>
            </a:gsLst>
            <a:lin ang="18900000" scaled="1"/>
            <a:tileRect/>
          </a:gradFill>
          <a:ln w="9525">
            <a:noFill/>
            <a:miter lim="800000"/>
            <a:headEnd/>
            <a:tailEnd/>
          </a:ln>
          <a:effectLst/>
          <a:scene3d>
            <a:camera prst="perspectiveRight"/>
            <a:lightRig rig="threePt" dir="t"/>
          </a:scene3d>
          <a:sp3d>
            <a:bevelT w="139700" prst="cross"/>
          </a:sp3d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 typeface="Wingdings" pitchFamily="2" charset="2"/>
              <a:buChar char="q"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Palatino Linotype" pitchFamily="18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AC0000"/>
                </a:solidFill>
                <a:effectLst/>
                <a:latin typeface="Palatino Linotype" pitchFamily="18" charset="0"/>
                <a:ea typeface="Times New Roman" pitchFamily="18" charset="0"/>
                <a:cs typeface="Arial" pitchFamily="34" charset="0"/>
              </a:rPr>
              <a:t>Проведение разъяснительной работы с сотрудниками школы о порядке и особенностях исполнения запретов, требований и ограничений, исполнения обязанностей, установленных в целях противодействия коррупции.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rgbClr val="AC0000"/>
              </a:solidFill>
              <a:effectLst/>
              <a:latin typeface="Palatino Linotype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 typeface="Wingdings" pitchFamily="2" charset="2"/>
              <a:buChar char="q"/>
              <a:tabLst/>
            </a:pPr>
            <a:r>
              <a:rPr lang="ru-RU" sz="1600" dirty="0" smtClean="0">
                <a:solidFill>
                  <a:srgbClr val="AC0000"/>
                </a:solidFill>
                <a:latin typeface="Palatino Linotype" pitchFamily="18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AC0000"/>
                </a:solidFill>
                <a:effectLst/>
                <a:latin typeface="Palatino Linotype" pitchFamily="18" charset="0"/>
                <a:ea typeface="Times New Roman" pitchFamily="18" charset="0"/>
                <a:cs typeface="Arial" pitchFamily="34" charset="0"/>
              </a:rPr>
              <a:t>Оказание консультативной, информационной и иной помощи по вопросам</a:t>
            </a:r>
            <a:r>
              <a:rPr lang="ru-RU" sz="1600" dirty="0" smtClean="0">
                <a:solidFill>
                  <a:srgbClr val="AC0000"/>
                </a:solidFill>
                <a:latin typeface="Palatino Linotype" pitchFamily="18" charset="0"/>
                <a:cs typeface="Arial" pitchFamily="34" charset="0"/>
              </a:rPr>
              <a:t> 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AC0000"/>
                </a:solidFill>
                <a:effectLst/>
                <a:latin typeface="Palatino Linotype" pitchFamily="18" charset="0"/>
                <a:ea typeface="Times New Roman" pitchFamily="18" charset="0"/>
                <a:cs typeface="Arial" pitchFamily="34" charset="0"/>
              </a:rPr>
              <a:t>соблюдения законодательства о противодействии коррупции с вновь принятыми сотрудниками МАОУ «СОШ № 24».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rgbClr val="AC0000"/>
              </a:solidFill>
              <a:effectLst/>
              <a:latin typeface="Palatino Linotype" pitchFamily="18" charset="0"/>
              <a:cs typeface="Arial" pitchFamily="34" charset="0"/>
            </a:endParaRPr>
          </a:p>
        </p:txBody>
      </p:sp>
      <p:sp>
        <p:nvSpPr>
          <p:cNvPr id="10243" name="Rectangle 3"/>
          <p:cNvSpPr>
            <a:spLocks noChangeArrowheads="1"/>
          </p:cNvSpPr>
          <p:nvPr/>
        </p:nvSpPr>
        <p:spPr bwMode="auto">
          <a:xfrm>
            <a:off x="6012160" y="1556792"/>
            <a:ext cx="2952328" cy="4493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1200"/>
              </a:spcBef>
              <a:spcAft>
                <a:spcPct val="0"/>
              </a:spcAft>
              <a:buClrTx/>
              <a:buSzTx/>
              <a:buFont typeface="Wingdings" pitchFamily="2" charset="2"/>
              <a:buChar char="§"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Palatino Linotype" pitchFamily="18" charset="0"/>
                <a:ea typeface="Calibri" pitchFamily="34" charset="0"/>
                <a:cs typeface="Arial" pitchFamily="34" charset="0"/>
              </a:rPr>
              <a:t>Ознакомление работников МАОУ «СОШ № 24» с нормативными документами в области противодействия коррупции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Palatino Linotype" pitchFamily="18" charset="0"/>
                <a:ea typeface="Times New Roman" pitchFamily="18" charset="0"/>
                <a:cs typeface="Arial" pitchFamily="34" charset="0"/>
              </a:rPr>
              <a:t> (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Palatino Linotype" pitchFamily="18" charset="0"/>
                <a:ea typeface="Times New Roman" pitchFamily="18" charset="0"/>
                <a:cs typeface="Arial" pitchFamily="34" charset="0"/>
              </a:rPr>
              <a:t>02.06.2021г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Palatino Linotype" pitchFamily="18" charset="0"/>
                <a:ea typeface="Times New Roman" pitchFamily="18" charset="0"/>
                <a:cs typeface="Arial" pitchFamily="34" charset="0"/>
              </a:rPr>
              <a:t>.)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latin typeface="Palatino Linotype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ClrTx/>
              <a:buSzTx/>
              <a:buFont typeface="Wingdings" pitchFamily="2" charset="2"/>
              <a:buChar char="§"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Palatino Linotype" pitchFamily="18" charset="0"/>
                <a:ea typeface="Times New Roman" pitchFamily="18" charset="0"/>
                <a:cs typeface="Arial" pitchFamily="34" charset="0"/>
              </a:rPr>
              <a:t>Инструктивное собрание работников 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Palatino Linotype" pitchFamily="18" charset="0"/>
                <a:ea typeface="Calibri" pitchFamily="34" charset="0"/>
                <a:cs typeface="Arial" pitchFamily="34" charset="0"/>
              </a:rPr>
              <a:t>«О запрете дарить и принимать подарки» (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Palatino Linotype" pitchFamily="18" charset="0"/>
                <a:ea typeface="Calibri" pitchFamily="34" charset="0"/>
                <a:cs typeface="Arial" pitchFamily="34" charset="0"/>
              </a:rPr>
              <a:t>01.11.2021г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Palatino Linotype" pitchFamily="18" charset="0"/>
                <a:ea typeface="Calibri" pitchFamily="34" charset="0"/>
                <a:cs typeface="Arial" pitchFamily="34" charset="0"/>
              </a:rPr>
              <a:t>.)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latin typeface="Palatino Linotype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Aft>
                <a:spcPct val="0"/>
              </a:spcAft>
              <a:buClrTx/>
              <a:buSzTx/>
              <a:buFont typeface="Wingdings" pitchFamily="2" charset="2"/>
              <a:buChar char="§"/>
              <a:tabLst/>
            </a:pP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Palatino Linotype" pitchFamily="18" charset="0"/>
                <a:ea typeface="Times New Roman" pitchFamily="18" charset="0"/>
                <a:cs typeface="Arial" pitchFamily="34" charset="0"/>
              </a:rPr>
              <a:t>Антикоррупционный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Palatino Linotype" pitchFamily="18" charset="0"/>
                <a:ea typeface="Times New Roman" pitchFamily="18" charset="0"/>
                <a:cs typeface="Arial" pitchFamily="34" charset="0"/>
              </a:rPr>
              <a:t> форум Свердловской области (ВКС). Тематическая площадка: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latin typeface="Palatino Linotype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Aft>
                <a:spcPct val="0"/>
              </a:spcAft>
              <a:buClrTx/>
              <a:buSzTx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Palatino Linotype" pitchFamily="18" charset="0"/>
                <a:ea typeface="Times New Roman" pitchFamily="18" charset="0"/>
                <a:cs typeface="Arial" pitchFamily="34" charset="0"/>
              </a:rPr>
              <a:t>«Повышение эффективности образовательных и иных мероприятий, направленных на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Palatino Linotype" pitchFamily="18" charset="0"/>
                <a:ea typeface="Times New Roman" pitchFamily="18" charset="0"/>
                <a:cs typeface="Arial" pitchFamily="34" charset="0"/>
              </a:rPr>
              <a:t>антикоррупционное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Palatino Linotype" pitchFamily="18" charset="0"/>
                <a:ea typeface="Times New Roman" pitchFamily="18" charset="0"/>
                <a:cs typeface="Arial" pitchFamily="34" charset="0"/>
              </a:rPr>
              <a:t> просвещение и популяризацию в обществе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Palatino Linotype" pitchFamily="18" charset="0"/>
                <a:ea typeface="Times New Roman" pitchFamily="18" charset="0"/>
                <a:cs typeface="Arial" pitchFamily="34" charset="0"/>
              </a:rPr>
              <a:t>антикоррупционных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Palatino Linotype" pitchFamily="18" charset="0"/>
                <a:ea typeface="Times New Roman" pitchFamily="18" charset="0"/>
                <a:cs typeface="Arial" pitchFamily="34" charset="0"/>
              </a:rPr>
              <a:t> стандартов» (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Palatino Linotype" pitchFamily="18" charset="0"/>
                <a:ea typeface="Times New Roman" pitchFamily="18" charset="0"/>
                <a:cs typeface="Arial" pitchFamily="34" charset="0"/>
              </a:rPr>
              <a:t>02.12.2021г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Palatino Linotype" pitchFamily="18" charset="0"/>
                <a:ea typeface="Times New Roman" pitchFamily="18" charset="0"/>
                <a:cs typeface="Arial" pitchFamily="34" charset="0"/>
              </a:rPr>
              <a:t>.)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latin typeface="Palatino Linotype" pitchFamily="18" charset="0"/>
              <a:cs typeface="Arial" pitchFamily="34" charset="0"/>
            </a:endParaRPr>
          </a:p>
        </p:txBody>
      </p:sp>
      <p:pic>
        <p:nvPicPr>
          <p:cNvPr id="8" name="Picture 2" descr="D:\Фото\школа (разное\2020-21\20200825_111814.jpg"/>
          <p:cNvPicPr>
            <a:picLocks noChangeAspect="1" noChangeArrowheads="1"/>
          </p:cNvPicPr>
          <p:nvPr/>
        </p:nvPicPr>
        <p:blipFill>
          <a:blip r:embed="rId3" cstate="print"/>
          <a:srcRect t="30836" r="6549"/>
          <a:stretch>
            <a:fillRect/>
          </a:stretch>
        </p:blipFill>
        <p:spPr bwMode="auto">
          <a:xfrm>
            <a:off x="323528" y="4437112"/>
            <a:ext cx="5604110" cy="220486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1" name="Rectangle 2"/>
          <p:cNvSpPr>
            <a:spLocks noChangeArrowheads="1"/>
          </p:cNvSpPr>
          <p:nvPr/>
        </p:nvSpPr>
        <p:spPr bwMode="auto">
          <a:xfrm>
            <a:off x="467544" y="260648"/>
            <a:ext cx="5616624" cy="1762185"/>
          </a:xfrm>
          <a:prstGeom prst="downArrowCallout">
            <a:avLst>
              <a:gd name="adj1" fmla="val 80667"/>
              <a:gd name="adj2" fmla="val 126117"/>
              <a:gd name="adj3" fmla="val 29886"/>
              <a:gd name="adj4" fmla="val 57161"/>
            </a:avLst>
          </a:prstGeom>
          <a:gradFill flip="none" rotWithShape="1">
            <a:gsLst>
              <a:gs pos="0">
                <a:srgbClr val="E21F10">
                  <a:shade val="30000"/>
                  <a:satMod val="115000"/>
                </a:srgbClr>
              </a:gs>
              <a:gs pos="50000">
                <a:srgbClr val="E21F10">
                  <a:shade val="67500"/>
                  <a:satMod val="115000"/>
                </a:srgbClr>
              </a:gs>
              <a:gs pos="100000">
                <a:srgbClr val="E21F10">
                  <a:shade val="100000"/>
                  <a:satMod val="115000"/>
                </a:srgbClr>
              </a:gs>
            </a:gsLst>
            <a:lin ang="5400000" scaled="1"/>
            <a:tileRect/>
          </a:gradFill>
          <a:ln w="57150">
            <a:solidFill>
              <a:schemeClr val="bg2"/>
            </a:solidFill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139700" h="139700" prst="divot"/>
          </a:sp3d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000" b="1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Palatino Linotype" pitchFamily="18" charset="0"/>
                <a:ea typeface="Times New Roman" pitchFamily="18" charset="0"/>
                <a:cs typeface="Arial" pitchFamily="34" charset="0"/>
              </a:rPr>
              <a:t>Формирование </a:t>
            </a:r>
            <a:r>
              <a:rPr lang="ru-RU" sz="2000" b="1" dirty="0" err="1" smtClean="0">
                <a:solidFill>
                  <a:schemeClr val="accent1">
                    <a:lumMod val="20000"/>
                    <a:lumOff val="80000"/>
                  </a:schemeClr>
                </a:solidFill>
                <a:latin typeface="Palatino Linotype" pitchFamily="18" charset="0"/>
                <a:ea typeface="Times New Roman" pitchFamily="18" charset="0"/>
                <a:cs typeface="Arial" pitchFamily="34" charset="0"/>
              </a:rPr>
              <a:t>антикоррупционного</a:t>
            </a:r>
            <a:r>
              <a:rPr lang="ru-RU" sz="2000" b="1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Palatino Linotype" pitchFamily="18" charset="0"/>
                <a:ea typeface="Times New Roman" pitchFamily="18" charset="0"/>
                <a:cs typeface="Arial" pitchFamily="34" charset="0"/>
              </a:rPr>
              <a:t> мировоззрения и правосознания у сотрудников Школы:</a:t>
            </a:r>
            <a:endParaRPr lang="ru-RU" sz="2000" dirty="0" smtClean="0">
              <a:solidFill>
                <a:schemeClr val="accent1">
                  <a:lumMod val="20000"/>
                  <a:lumOff val="80000"/>
                </a:schemeClr>
              </a:solidFill>
              <a:latin typeface="Palatino Linotype" pitchFamily="18" charset="0"/>
              <a:cs typeface="Arial" pitchFamily="34" charset="0"/>
            </a:endParaRPr>
          </a:p>
        </p:txBody>
      </p:sp>
    </p:spTree>
  </p:cSld>
  <p:clrMapOvr>
    <a:masterClrMapping/>
  </p:clrMapOvr>
  <p:transition spd="slow" advClick="0" advTm="17000"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idx="1"/>
          </p:nvPr>
        </p:nvGraphicFramePr>
        <p:xfrm>
          <a:off x="1847850" y="3314541"/>
          <a:ext cx="5448300" cy="1097280"/>
        </p:xfrm>
        <a:graphic>
          <a:graphicData uri="http://schemas.openxmlformats.org/drawingml/2006/table">
            <a:tbl>
              <a:tblPr/>
              <a:tblGrid>
                <a:gridCol w="1148715"/>
                <a:gridCol w="4299585"/>
              </a:tblGrid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18.01.2021г.</a:t>
                      </a:r>
                      <a:endParaRPr lang="ru-RU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Урок обществознания «Последствия коррупции для общества»</a:t>
                      </a:r>
                      <a:endParaRPr lang="ru-RU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16.03.2021г.</a:t>
                      </a:r>
                      <a:endParaRPr lang="ru-RU" sz="110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20.04.2021г.</a:t>
                      </a:r>
                      <a:endParaRPr lang="ru-RU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Уроки обществознания «Справедливо - несправедливо» (анализ правовых ситуаций)</a:t>
                      </a:r>
                      <a:endParaRPr lang="ru-RU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28.05.2021г.</a:t>
                      </a:r>
                      <a:endParaRPr lang="ru-RU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Урок истории «Коррупция в Римской империи»</a:t>
                      </a:r>
                      <a:endParaRPr lang="ru-RU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25.11.2021 - 29.11.2021гг.</a:t>
                      </a:r>
                      <a:endParaRPr lang="ru-RU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Уроки обществознания «История коррупции в России»</a:t>
                      </a:r>
                      <a:endParaRPr lang="ru-RU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pic>
        <p:nvPicPr>
          <p:cNvPr id="4" name="Picture 3" descr="D:\Фото\картинки\800px-Пристрой_школы_№_24,_Кедровое.JPG"/>
          <p:cNvPicPr>
            <a:picLocks noChangeAspect="1" noChangeArrowheads="1"/>
          </p:cNvPicPr>
          <p:nvPr/>
        </p:nvPicPr>
        <p:blipFill>
          <a:blip r:embed="rId2" cstate="print">
            <a:lum bright="70000" contrast="-70000"/>
          </a:blip>
          <a:srcRect/>
          <a:stretch>
            <a:fillRect/>
          </a:stretch>
        </p:blipFill>
        <p:spPr bwMode="auto">
          <a:xfrm>
            <a:off x="0" y="0"/>
            <a:ext cx="9144000" cy="7029400"/>
          </a:xfrm>
          <a:prstGeom prst="rect">
            <a:avLst/>
          </a:prstGeom>
          <a:noFill/>
        </p:spPr>
      </p:pic>
      <p:sp>
        <p:nvSpPr>
          <p:cNvPr id="11" name="Rectangle 1"/>
          <p:cNvSpPr>
            <a:spLocks noChangeArrowheads="1"/>
          </p:cNvSpPr>
          <p:nvPr/>
        </p:nvSpPr>
        <p:spPr bwMode="auto">
          <a:xfrm>
            <a:off x="2267744" y="1916832"/>
            <a:ext cx="3240360" cy="1815882"/>
          </a:xfrm>
          <a:prstGeom prst="leftRightArrowCallout">
            <a:avLst>
              <a:gd name="adj1" fmla="val 28099"/>
              <a:gd name="adj2" fmla="val 42043"/>
              <a:gd name="adj3" fmla="val 19577"/>
              <a:gd name="adj4" fmla="val 65427"/>
            </a:avLst>
          </a:prstGeom>
          <a:gradFill flip="none" rotWithShape="1">
            <a:gsLst>
              <a:gs pos="0">
                <a:srgbClr val="E21F10">
                  <a:shade val="30000"/>
                  <a:satMod val="115000"/>
                </a:srgbClr>
              </a:gs>
              <a:gs pos="50000">
                <a:srgbClr val="E21F10">
                  <a:shade val="67500"/>
                  <a:satMod val="115000"/>
                </a:srgbClr>
              </a:gs>
              <a:gs pos="100000">
                <a:srgbClr val="E21F10">
                  <a:shade val="100000"/>
                  <a:satMod val="115000"/>
                </a:srgbClr>
              </a:gs>
            </a:gsLst>
            <a:lin ang="0" scaled="1"/>
            <a:tileRect/>
          </a:gradFill>
          <a:ln w="57150">
            <a:solidFill>
              <a:schemeClr val="bg2"/>
            </a:solidFill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139700" h="139700" prst="divot"/>
          </a:sp3d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600" b="1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Palatino Linotype" pitchFamily="18" charset="0"/>
                <a:ea typeface="Times New Roman" pitchFamily="18" charset="0"/>
                <a:cs typeface="Arial" pitchFamily="34" charset="0"/>
              </a:rPr>
              <a:t>Работа по формированию у обучающихся нетерпимого отношения к проявлениям коррупции </a:t>
            </a:r>
            <a:r>
              <a:rPr lang="ru-RU" sz="1600" b="1" i="1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Palatino Linotype" pitchFamily="18" charset="0"/>
                <a:ea typeface="Times New Roman" pitchFamily="18" charset="0"/>
                <a:cs typeface="Arial" pitchFamily="34" charset="0"/>
              </a:rPr>
              <a:t>через</a:t>
            </a:r>
            <a:r>
              <a:rPr lang="ru-RU" sz="1600" b="1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Palatino Linotype" pitchFamily="18" charset="0"/>
                <a:ea typeface="Times New Roman" pitchFamily="18" charset="0"/>
                <a:cs typeface="Arial" pitchFamily="34" charset="0"/>
              </a:rPr>
              <a:t>:</a:t>
            </a:r>
            <a:endParaRPr lang="ru-RU" sz="900" dirty="0" smtClean="0">
              <a:solidFill>
                <a:schemeClr val="accent1">
                  <a:lumMod val="20000"/>
                  <a:lumOff val="80000"/>
                </a:schemeClr>
              </a:solidFill>
              <a:latin typeface="Palatino Linotype" pitchFamily="18" charset="0"/>
              <a:cs typeface="Arial" pitchFamily="34" charset="0"/>
            </a:endParaRPr>
          </a:p>
        </p:txBody>
      </p:sp>
      <p:pic>
        <p:nvPicPr>
          <p:cNvPr id="14" name="Picture 2" descr="D:\Фото\школа (разное\20200305_132313.jpg"/>
          <p:cNvPicPr>
            <a:picLocks noChangeAspect="1" noChangeArrowheads="1"/>
          </p:cNvPicPr>
          <p:nvPr/>
        </p:nvPicPr>
        <p:blipFill>
          <a:blip r:embed="rId3" cstate="print"/>
          <a:srcRect l="16364" t="8161" b="10234"/>
          <a:stretch>
            <a:fillRect/>
          </a:stretch>
        </p:blipFill>
        <p:spPr bwMode="auto">
          <a:xfrm>
            <a:off x="4283968" y="188640"/>
            <a:ext cx="3300367" cy="14401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5" name="Picture 3" descr="D:\Фото\школа (разное\IMG-20200219-WA0009.jpg"/>
          <p:cNvPicPr>
            <a:picLocks noChangeAspect="1" noChangeArrowheads="1"/>
          </p:cNvPicPr>
          <p:nvPr/>
        </p:nvPicPr>
        <p:blipFill>
          <a:blip r:embed="rId4" cstate="print"/>
          <a:srcRect t="15240" r="4255"/>
          <a:stretch>
            <a:fillRect/>
          </a:stretch>
        </p:blipFill>
        <p:spPr bwMode="auto">
          <a:xfrm>
            <a:off x="2051720" y="4437112"/>
            <a:ext cx="3240360" cy="215144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6" name="Rectangle 2"/>
          <p:cNvSpPr>
            <a:spLocks noChangeArrowheads="1"/>
          </p:cNvSpPr>
          <p:nvPr/>
        </p:nvSpPr>
        <p:spPr bwMode="auto">
          <a:xfrm>
            <a:off x="395536" y="404664"/>
            <a:ext cx="3816424" cy="697885"/>
          </a:xfrm>
          <a:prstGeom prst="foldedCorner">
            <a:avLst/>
          </a:prstGeom>
          <a:gradFill flip="none" rotWithShape="1">
            <a:gsLst>
              <a:gs pos="0">
                <a:srgbClr val="C5D5E9">
                  <a:shade val="30000"/>
                  <a:satMod val="115000"/>
                </a:srgbClr>
              </a:gs>
              <a:gs pos="50000">
                <a:srgbClr val="C5D5E9">
                  <a:shade val="67500"/>
                  <a:satMod val="115000"/>
                </a:srgbClr>
              </a:gs>
              <a:gs pos="100000">
                <a:srgbClr val="C5D5E9">
                  <a:shade val="100000"/>
                  <a:satMod val="115000"/>
                </a:srgbClr>
              </a:gs>
            </a:gsLst>
            <a:lin ang="18900000" scaled="1"/>
            <a:tileRect/>
          </a:gra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fontAlgn="base">
              <a:spcBef>
                <a:spcPts val="600"/>
              </a:spcBef>
              <a:spcAft>
                <a:spcPts val="1200"/>
              </a:spcAft>
              <a:buFont typeface="Wingdings" pitchFamily="2" charset="2"/>
              <a:buChar char="q"/>
            </a:pPr>
            <a:r>
              <a:rPr lang="ru-RU" sz="1600" b="1" i="1" dirty="0" smtClean="0">
                <a:solidFill>
                  <a:srgbClr val="AC0000"/>
                </a:solidFill>
                <a:latin typeface="Palatino Linotype" pitchFamily="18" charset="0"/>
                <a:ea typeface="Calibri" pitchFamily="34" charset="0"/>
                <a:cs typeface="Arial" pitchFamily="34" charset="0"/>
              </a:rPr>
              <a:t>Уроки</a:t>
            </a:r>
            <a:r>
              <a:rPr lang="ru-RU" sz="1600" dirty="0" smtClean="0">
                <a:solidFill>
                  <a:srgbClr val="AC0000"/>
                </a:solidFill>
                <a:latin typeface="Palatino Linotype" pitchFamily="18" charset="0"/>
                <a:ea typeface="Calibri" pitchFamily="34" charset="0"/>
                <a:cs typeface="Arial" pitchFamily="34" charset="0"/>
              </a:rPr>
              <a:t> истории и обществознания </a:t>
            </a:r>
            <a:r>
              <a:rPr lang="ru-RU" sz="1600" dirty="0" err="1" smtClean="0">
                <a:solidFill>
                  <a:srgbClr val="AC0000"/>
                </a:solidFill>
                <a:latin typeface="Palatino Linotype" pitchFamily="18" charset="0"/>
                <a:ea typeface="Calibri" pitchFamily="34" charset="0"/>
                <a:cs typeface="Arial" pitchFamily="34" charset="0"/>
              </a:rPr>
              <a:t>антикоррупционной</a:t>
            </a:r>
            <a:r>
              <a:rPr lang="ru-RU" sz="1600" dirty="0" smtClean="0">
                <a:solidFill>
                  <a:srgbClr val="AC0000"/>
                </a:solidFill>
                <a:latin typeface="Palatino Linotype" pitchFamily="18" charset="0"/>
                <a:ea typeface="Calibri" pitchFamily="34" charset="0"/>
                <a:cs typeface="Arial" pitchFamily="34" charset="0"/>
              </a:rPr>
              <a:t> тематики: 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rgbClr val="AC0000"/>
              </a:solidFill>
              <a:effectLst/>
              <a:latin typeface="Palatino Linotype" pitchFamily="18" charset="0"/>
              <a:cs typeface="Arial" pitchFamily="34" charset="0"/>
            </a:endParaRPr>
          </a:p>
        </p:txBody>
      </p:sp>
      <p:sp>
        <p:nvSpPr>
          <p:cNvPr id="4097" name="Rectangle 1"/>
          <p:cNvSpPr>
            <a:spLocks noChangeArrowheads="1"/>
          </p:cNvSpPr>
          <p:nvPr/>
        </p:nvSpPr>
        <p:spPr bwMode="auto">
          <a:xfrm>
            <a:off x="395536" y="1124744"/>
            <a:ext cx="2160240" cy="35240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 typeface="Wingdings" pitchFamily="2" charset="2"/>
              <a:buChar char="§"/>
              <a:tabLst/>
            </a:pPr>
            <a:r>
              <a:rPr kumimoji="0" lang="ru-RU" sz="1300" b="0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Palatino Linotype" pitchFamily="18" charset="0"/>
                <a:ea typeface="Times New Roman" pitchFamily="18" charset="0"/>
                <a:cs typeface="Arial" pitchFamily="34" charset="0"/>
              </a:rPr>
              <a:t>Урок обществознания «Последствия коррупции для общества» (</a:t>
            </a:r>
            <a:r>
              <a:rPr kumimoji="0" lang="ru-RU" sz="1300" b="1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Palatino Linotype" pitchFamily="18" charset="0"/>
                <a:ea typeface="Times New Roman" pitchFamily="18" charset="0"/>
                <a:cs typeface="Arial" pitchFamily="34" charset="0"/>
              </a:rPr>
              <a:t>18.01.2021г.</a:t>
            </a:r>
            <a:r>
              <a:rPr kumimoji="0" lang="ru-RU" sz="1300" b="0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Palatino Linotype" pitchFamily="18" charset="0"/>
                <a:ea typeface="Times New Roman" pitchFamily="18" charset="0"/>
                <a:cs typeface="Arial" pitchFamily="34" charset="0"/>
              </a:rPr>
              <a:t>)</a:t>
            </a:r>
            <a:endParaRPr kumimoji="0" lang="ru-RU" sz="1300" b="0" i="0" u="none" strike="noStrike" cap="none" normalizeH="0" baseline="0" dirty="0" smtClean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latin typeface="Palatino Linotype" pitchFamily="18" charset="0"/>
              <a:cs typeface="Arial" pitchFamily="34" charset="0"/>
            </a:endParaRPr>
          </a:p>
          <a:p>
            <a:pPr lvl="0" eaLnBrk="0" fontAlgn="base" hangingPunct="0">
              <a:spcBef>
                <a:spcPts val="60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ru-RU" sz="1300" dirty="0" smtClean="0">
                <a:solidFill>
                  <a:schemeClr val="tx2">
                    <a:lumMod val="75000"/>
                  </a:schemeClr>
                </a:solidFill>
                <a:latin typeface="Palatino Linotype" pitchFamily="18" charset="0"/>
                <a:ea typeface="Times New Roman" pitchFamily="18" charset="0"/>
                <a:cs typeface="Arial" pitchFamily="34" charset="0"/>
              </a:rPr>
              <a:t>У</a:t>
            </a:r>
            <a:r>
              <a:rPr kumimoji="0" lang="ru-RU" sz="1300" b="0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Palatino Linotype" pitchFamily="18" charset="0"/>
                <a:ea typeface="Times New Roman" pitchFamily="18" charset="0"/>
                <a:cs typeface="Arial" pitchFamily="34" charset="0"/>
              </a:rPr>
              <a:t>роки обществознания «История коррупции в России» (</a:t>
            </a:r>
            <a:r>
              <a:rPr lang="ru-RU" sz="1300" b="1" dirty="0" smtClean="0">
                <a:solidFill>
                  <a:schemeClr val="tx2">
                    <a:lumMod val="75000"/>
                  </a:schemeClr>
                </a:solidFill>
                <a:latin typeface="Palatino Linotype" pitchFamily="18" charset="0"/>
                <a:ea typeface="Times New Roman" pitchFamily="18" charset="0"/>
                <a:cs typeface="Arial" pitchFamily="34" charset="0"/>
              </a:rPr>
              <a:t>16.03; 20.04.2021г.</a:t>
            </a:r>
            <a:r>
              <a:rPr kumimoji="0" lang="ru-RU" sz="1300" b="0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Palatino Linotype" pitchFamily="18" charset="0"/>
                <a:ea typeface="Times New Roman" pitchFamily="18" charset="0"/>
                <a:cs typeface="Arial" pitchFamily="34" charset="0"/>
              </a:rPr>
              <a:t>)</a:t>
            </a:r>
            <a:endParaRPr kumimoji="0" lang="ru-RU" sz="1300" b="0" i="0" u="none" strike="noStrike" cap="none" normalizeH="0" baseline="0" dirty="0" smtClean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latin typeface="Palatino Linotype" pitchFamily="18" charset="0"/>
              <a:cs typeface="Arial" pitchFamily="34" charset="0"/>
            </a:endParaRPr>
          </a:p>
          <a:p>
            <a:pPr lvl="0" eaLnBrk="0" fontAlgn="base" hangingPunct="0">
              <a:spcBef>
                <a:spcPts val="60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ru-RU" sz="1300" dirty="0" smtClean="0">
                <a:solidFill>
                  <a:schemeClr val="tx2">
                    <a:lumMod val="75000"/>
                  </a:schemeClr>
                </a:solidFill>
                <a:latin typeface="Palatino Linotype" pitchFamily="18" charset="0"/>
                <a:ea typeface="Times New Roman" pitchFamily="18" charset="0"/>
                <a:cs typeface="Arial" pitchFamily="34" charset="0"/>
              </a:rPr>
              <a:t>У</a:t>
            </a:r>
            <a:r>
              <a:rPr kumimoji="0" lang="ru-RU" sz="1300" b="0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Palatino Linotype" pitchFamily="18" charset="0"/>
                <a:ea typeface="Times New Roman" pitchFamily="18" charset="0"/>
                <a:cs typeface="Arial" pitchFamily="34" charset="0"/>
              </a:rPr>
              <a:t>рок истории «Коррупция в Римской</a:t>
            </a:r>
            <a:r>
              <a:rPr kumimoji="0" lang="ru-RU" sz="1300" b="0" i="0" u="none" strike="noStrike" cap="none" normalizeH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Palatino Linotype" pitchFamily="18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1300" b="0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Palatino Linotype" pitchFamily="18" charset="0"/>
                <a:ea typeface="Times New Roman" pitchFamily="18" charset="0"/>
                <a:cs typeface="Arial" pitchFamily="34" charset="0"/>
              </a:rPr>
              <a:t>империи»(</a:t>
            </a:r>
            <a:r>
              <a:rPr lang="ru-RU" sz="1300" b="1" dirty="0" smtClean="0">
                <a:solidFill>
                  <a:schemeClr val="tx2">
                    <a:lumMod val="75000"/>
                  </a:schemeClr>
                </a:solidFill>
                <a:latin typeface="Palatino Linotype" pitchFamily="18" charset="0"/>
                <a:ea typeface="Times New Roman" pitchFamily="18" charset="0"/>
                <a:cs typeface="Arial" pitchFamily="34" charset="0"/>
              </a:rPr>
              <a:t>28.05.2021г.</a:t>
            </a:r>
            <a:r>
              <a:rPr kumimoji="0" lang="ru-RU" sz="1300" b="0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Palatino Linotype" pitchFamily="18" charset="0"/>
                <a:ea typeface="Times New Roman" pitchFamily="18" charset="0"/>
                <a:cs typeface="Arial" pitchFamily="34" charset="0"/>
              </a:rPr>
              <a:t>)</a:t>
            </a:r>
            <a:endParaRPr lang="ru-RU" sz="1300" dirty="0" smtClean="0">
              <a:solidFill>
                <a:schemeClr val="tx2">
                  <a:lumMod val="75000"/>
                </a:schemeClr>
              </a:solidFill>
              <a:latin typeface="Palatino Linotype" pitchFamily="18" charset="0"/>
              <a:cs typeface="Arial" pitchFamily="34" charset="0"/>
            </a:endParaRPr>
          </a:p>
          <a:p>
            <a:pPr lvl="0" eaLnBrk="0" fontAlgn="base" hangingPunct="0">
              <a:spcBef>
                <a:spcPts val="60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ru-RU" sz="1300" dirty="0" smtClean="0">
                <a:solidFill>
                  <a:schemeClr val="tx2">
                    <a:lumMod val="75000"/>
                  </a:schemeClr>
                </a:solidFill>
                <a:latin typeface="Palatino Linotype" pitchFamily="18" charset="0"/>
                <a:ea typeface="Times New Roman" pitchFamily="18" charset="0"/>
                <a:cs typeface="Arial" pitchFamily="34" charset="0"/>
              </a:rPr>
              <a:t>У</a:t>
            </a:r>
            <a:r>
              <a:rPr kumimoji="0" lang="ru-RU" sz="1300" b="0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Palatino Linotype" pitchFamily="18" charset="0"/>
                <a:ea typeface="Times New Roman" pitchFamily="18" charset="0"/>
                <a:cs typeface="Arial" pitchFamily="34" charset="0"/>
              </a:rPr>
              <a:t>роки обществознания «Справедливо - несправедливо» (анализ правовых ситуаций)     (</a:t>
            </a:r>
            <a:r>
              <a:rPr lang="ru-RU" sz="1300" b="1" dirty="0" smtClean="0">
                <a:solidFill>
                  <a:schemeClr val="tx2">
                    <a:lumMod val="75000"/>
                  </a:schemeClr>
                </a:solidFill>
                <a:latin typeface="Palatino Linotype" pitchFamily="18" charset="0"/>
                <a:ea typeface="Times New Roman" pitchFamily="18" charset="0"/>
                <a:cs typeface="Arial" pitchFamily="34" charset="0"/>
              </a:rPr>
              <a:t>25, 29.11.2021г. </a:t>
            </a:r>
            <a:r>
              <a:rPr kumimoji="0" lang="ru-RU" sz="1300" b="0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Palatino Linotype" pitchFamily="18" charset="0"/>
                <a:ea typeface="Times New Roman" pitchFamily="18" charset="0"/>
                <a:cs typeface="Arial" pitchFamily="34" charset="0"/>
              </a:rPr>
              <a:t>)</a:t>
            </a:r>
            <a:endParaRPr kumimoji="0" lang="ru-RU" sz="1300" b="0" i="0" u="none" strike="noStrike" cap="none" normalizeH="0" baseline="0" dirty="0" smtClean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latin typeface="Palatino Linotype" pitchFamily="18" charset="0"/>
              <a:cs typeface="Arial" pitchFamily="34" charset="0"/>
            </a:endParaRPr>
          </a:p>
        </p:txBody>
      </p:sp>
      <p:sp>
        <p:nvSpPr>
          <p:cNvPr id="18" name="Rectangle 2"/>
          <p:cNvSpPr>
            <a:spLocks noChangeArrowheads="1"/>
          </p:cNvSpPr>
          <p:nvPr/>
        </p:nvSpPr>
        <p:spPr bwMode="auto">
          <a:xfrm>
            <a:off x="5508104" y="5373216"/>
            <a:ext cx="3420888" cy="1285577"/>
          </a:xfrm>
          <a:prstGeom prst="foldedCorner">
            <a:avLst/>
          </a:prstGeom>
          <a:gradFill flip="none" rotWithShape="1">
            <a:gsLst>
              <a:gs pos="0">
                <a:srgbClr val="C5D5E9">
                  <a:shade val="30000"/>
                  <a:satMod val="115000"/>
                </a:srgbClr>
              </a:gs>
              <a:gs pos="50000">
                <a:srgbClr val="C5D5E9">
                  <a:shade val="67500"/>
                  <a:satMod val="115000"/>
                </a:srgbClr>
              </a:gs>
              <a:gs pos="100000">
                <a:srgbClr val="C5D5E9">
                  <a:shade val="100000"/>
                  <a:satMod val="115000"/>
                </a:srgbClr>
              </a:gs>
            </a:gsLst>
            <a:lin ang="18900000" scaled="1"/>
            <a:tileRect/>
          </a:gra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fontAlgn="base">
              <a:spcBef>
                <a:spcPts val="600"/>
              </a:spcBef>
              <a:spcAft>
                <a:spcPct val="0"/>
              </a:spcAft>
              <a:buFont typeface="Wingdings" pitchFamily="2" charset="2"/>
              <a:buChar char="q"/>
            </a:pPr>
            <a:r>
              <a:rPr lang="ru-RU" sz="1600" b="1" i="1" dirty="0" smtClean="0">
                <a:solidFill>
                  <a:srgbClr val="AC0000"/>
                </a:solidFill>
                <a:latin typeface="Palatino Linotype" pitchFamily="18" charset="0"/>
                <a:ea typeface="Calibri" pitchFamily="34" charset="0"/>
                <a:cs typeface="Arial" pitchFamily="34" charset="0"/>
              </a:rPr>
              <a:t>Внеурочные мероприятия </a:t>
            </a:r>
            <a:r>
              <a:rPr lang="ru-RU" sz="1600" dirty="0" smtClean="0">
                <a:solidFill>
                  <a:srgbClr val="AC0000"/>
                </a:solidFill>
                <a:latin typeface="Palatino Linotype" pitchFamily="18" charset="0"/>
                <a:ea typeface="Calibri" pitchFamily="34" charset="0"/>
                <a:cs typeface="Arial" pitchFamily="34" charset="0"/>
              </a:rPr>
              <a:t>по правовому просвещению и повышению </a:t>
            </a:r>
            <a:r>
              <a:rPr lang="ru-RU" sz="1600" dirty="0" err="1" smtClean="0">
                <a:solidFill>
                  <a:srgbClr val="AC0000"/>
                </a:solidFill>
                <a:latin typeface="Palatino Linotype" pitchFamily="18" charset="0"/>
                <a:ea typeface="Calibri" pitchFamily="34" charset="0"/>
                <a:cs typeface="Arial" pitchFamily="34" charset="0"/>
              </a:rPr>
              <a:t>антикоррупционной</a:t>
            </a:r>
            <a:r>
              <a:rPr lang="ru-RU" sz="1600" dirty="0" smtClean="0">
                <a:solidFill>
                  <a:srgbClr val="AC0000"/>
                </a:solidFill>
                <a:latin typeface="Palatino Linotype" pitchFamily="18" charset="0"/>
                <a:ea typeface="Calibri" pitchFamily="34" charset="0"/>
                <a:cs typeface="Arial" pitchFamily="34" charset="0"/>
              </a:rPr>
              <a:t> компетентности учащихся: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rgbClr val="AC0000"/>
              </a:solidFill>
              <a:effectLst/>
              <a:latin typeface="Palatino Linotype" pitchFamily="18" charset="0"/>
              <a:cs typeface="Arial" pitchFamily="34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5508104" y="1628800"/>
            <a:ext cx="3456384" cy="37702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buFont typeface="Wingdings" pitchFamily="2" charset="2"/>
              <a:buChar char="§"/>
            </a:pPr>
            <a:r>
              <a:rPr lang="ru-RU" sz="1200" dirty="0" smtClean="0">
                <a:solidFill>
                  <a:srgbClr val="002060"/>
                </a:solidFill>
                <a:latin typeface="Palatino Linotype" pitchFamily="18" charset="0"/>
              </a:rPr>
              <a:t>Лекция «Конфликт интересов» (</a:t>
            </a:r>
            <a:r>
              <a:rPr lang="ru-RU" sz="1200" b="1" dirty="0" smtClean="0">
                <a:solidFill>
                  <a:srgbClr val="002060"/>
                </a:solidFill>
                <a:latin typeface="Palatino Linotype" pitchFamily="18" charset="0"/>
              </a:rPr>
              <a:t>17.03.2021г.</a:t>
            </a:r>
            <a:r>
              <a:rPr lang="ru-RU" sz="1200" dirty="0" smtClean="0">
                <a:solidFill>
                  <a:srgbClr val="002060"/>
                </a:solidFill>
                <a:latin typeface="Palatino Linotype" pitchFamily="18" charset="0"/>
              </a:rPr>
              <a:t>)</a:t>
            </a:r>
          </a:p>
          <a:p>
            <a:pPr>
              <a:spcBef>
                <a:spcPts val="600"/>
              </a:spcBef>
              <a:buFont typeface="Wingdings" pitchFamily="2" charset="2"/>
              <a:buChar char="§"/>
            </a:pPr>
            <a:r>
              <a:rPr lang="ru-RU" sz="1200" dirty="0" smtClean="0">
                <a:solidFill>
                  <a:srgbClr val="002060"/>
                </a:solidFill>
                <a:latin typeface="Palatino Linotype" pitchFamily="18" charset="0"/>
              </a:rPr>
              <a:t>Анкетирование на  </a:t>
            </a:r>
            <a:r>
              <a:rPr lang="ru-RU" sz="1200" dirty="0" err="1" smtClean="0">
                <a:solidFill>
                  <a:srgbClr val="002060"/>
                </a:solidFill>
                <a:latin typeface="Palatino Linotype" pitchFamily="18" charset="0"/>
              </a:rPr>
              <a:t>антикоррупционную</a:t>
            </a:r>
            <a:r>
              <a:rPr lang="ru-RU" sz="1200" dirty="0" smtClean="0">
                <a:solidFill>
                  <a:srgbClr val="002060"/>
                </a:solidFill>
                <a:latin typeface="Palatino Linotype" pitchFamily="18" charset="0"/>
              </a:rPr>
              <a:t> тему </a:t>
            </a:r>
            <a:r>
              <a:rPr lang="ru-RU" sz="1200" b="1" dirty="0" smtClean="0">
                <a:solidFill>
                  <a:srgbClr val="002060"/>
                </a:solidFill>
                <a:latin typeface="Palatino Linotype" pitchFamily="18" charset="0"/>
              </a:rPr>
              <a:t>(20.05.2021г.)</a:t>
            </a:r>
          </a:p>
          <a:p>
            <a:pPr>
              <a:spcBef>
                <a:spcPts val="600"/>
              </a:spcBef>
              <a:buFont typeface="Wingdings" pitchFamily="2" charset="2"/>
              <a:buChar char="§"/>
            </a:pPr>
            <a:r>
              <a:rPr lang="ru-RU" sz="1200" dirty="0" smtClean="0">
                <a:solidFill>
                  <a:srgbClr val="002060"/>
                </a:solidFill>
                <a:latin typeface="Palatino Linotype" pitchFamily="18" charset="0"/>
              </a:rPr>
              <a:t>Практикум «Типовые ситуации неправомерного поведения» </a:t>
            </a:r>
            <a:r>
              <a:rPr lang="ru-RU" sz="1200" b="1" dirty="0" smtClean="0">
                <a:solidFill>
                  <a:srgbClr val="002060"/>
                </a:solidFill>
                <a:latin typeface="Palatino Linotype" pitchFamily="18" charset="0"/>
              </a:rPr>
              <a:t>(26.05.2021г.)</a:t>
            </a:r>
          </a:p>
          <a:p>
            <a:pPr>
              <a:spcBef>
                <a:spcPts val="600"/>
              </a:spcBef>
              <a:buFont typeface="Wingdings" pitchFamily="2" charset="2"/>
              <a:buChar char="§"/>
            </a:pPr>
            <a:r>
              <a:rPr lang="ru-RU" sz="1200" dirty="0" smtClean="0">
                <a:solidFill>
                  <a:srgbClr val="002060"/>
                </a:solidFill>
                <a:latin typeface="Palatino Linotype" pitchFamily="18" charset="0"/>
              </a:rPr>
              <a:t>Всероссийский день правовой помощи детям. Лекция-беседа «Права и обязанности несовершеннолетних» </a:t>
            </a:r>
            <a:r>
              <a:rPr lang="ru-RU" sz="1200" b="1" dirty="0" smtClean="0">
                <a:solidFill>
                  <a:srgbClr val="002060"/>
                </a:solidFill>
                <a:latin typeface="Palatino Linotype" pitchFamily="18" charset="0"/>
              </a:rPr>
              <a:t>(19.11.2021г.)</a:t>
            </a:r>
          </a:p>
          <a:p>
            <a:pPr>
              <a:spcBef>
                <a:spcPts val="600"/>
              </a:spcBef>
              <a:buFont typeface="Wingdings" pitchFamily="2" charset="2"/>
              <a:buChar char="§"/>
            </a:pPr>
            <a:r>
              <a:rPr lang="ru-RU" sz="1200" dirty="0" smtClean="0">
                <a:solidFill>
                  <a:srgbClr val="002060"/>
                </a:solidFill>
                <a:latin typeface="Palatino Linotype" pitchFamily="18" charset="0"/>
              </a:rPr>
              <a:t>Выставка детских рисунков, посвященная Международному Дню борьбы с коррупцией </a:t>
            </a:r>
            <a:r>
              <a:rPr lang="ru-RU" sz="1200" b="1" dirty="0" smtClean="0">
                <a:solidFill>
                  <a:srgbClr val="002060"/>
                </a:solidFill>
                <a:latin typeface="Palatino Linotype" pitchFamily="18" charset="0"/>
              </a:rPr>
              <a:t>(22.11 – 01.12.2021г.)</a:t>
            </a:r>
          </a:p>
          <a:p>
            <a:pPr>
              <a:spcBef>
                <a:spcPts val="600"/>
              </a:spcBef>
              <a:buFont typeface="Wingdings" pitchFamily="2" charset="2"/>
              <a:buChar char="§"/>
            </a:pPr>
            <a:r>
              <a:rPr lang="ru-RU" sz="1200" dirty="0" smtClean="0">
                <a:solidFill>
                  <a:srgbClr val="002060"/>
                </a:solidFill>
                <a:latin typeface="Palatino Linotype" pitchFamily="18" charset="0"/>
              </a:rPr>
              <a:t>Классный час «Строим будущее без коррупции» </a:t>
            </a:r>
            <a:r>
              <a:rPr lang="ru-RU" sz="1200" b="1" dirty="0" smtClean="0">
                <a:solidFill>
                  <a:srgbClr val="002060"/>
                </a:solidFill>
                <a:latin typeface="Palatino Linotype" pitchFamily="18" charset="0"/>
              </a:rPr>
              <a:t>(26.11.2021г.)</a:t>
            </a:r>
          </a:p>
          <a:p>
            <a:pPr>
              <a:spcBef>
                <a:spcPts val="600"/>
              </a:spcBef>
              <a:buFont typeface="Wingdings" pitchFamily="2" charset="2"/>
              <a:buChar char="§"/>
            </a:pPr>
            <a:r>
              <a:rPr lang="ru-RU" sz="1200" dirty="0" smtClean="0">
                <a:solidFill>
                  <a:srgbClr val="002060"/>
                </a:solidFill>
                <a:latin typeface="Palatino Linotype" pitchFamily="18" charset="0"/>
              </a:rPr>
              <a:t>Акция «Молодежь против коррупции» </a:t>
            </a:r>
            <a:r>
              <a:rPr lang="ru-RU" sz="1200" b="1" dirty="0" smtClean="0">
                <a:solidFill>
                  <a:srgbClr val="002060"/>
                </a:solidFill>
                <a:latin typeface="Palatino Linotype" pitchFamily="18" charset="0"/>
              </a:rPr>
              <a:t>(09.12.2021г.)</a:t>
            </a:r>
          </a:p>
          <a:p>
            <a:pPr>
              <a:spcBef>
                <a:spcPts val="600"/>
              </a:spcBef>
              <a:buFont typeface="Wingdings" pitchFamily="2" charset="2"/>
              <a:buChar char="§"/>
            </a:pPr>
            <a:r>
              <a:rPr lang="ru-RU" sz="1200" dirty="0" smtClean="0">
                <a:solidFill>
                  <a:srgbClr val="002060"/>
                </a:solidFill>
                <a:latin typeface="Palatino Linotype" pitchFamily="18" charset="0"/>
              </a:rPr>
              <a:t>Викторина «Прокуратура России: от Империи до Федерации» </a:t>
            </a:r>
            <a:r>
              <a:rPr lang="ru-RU" sz="1200" b="1" dirty="0" smtClean="0">
                <a:solidFill>
                  <a:srgbClr val="002060"/>
                </a:solidFill>
                <a:latin typeface="Palatino Linotype" pitchFamily="18" charset="0"/>
              </a:rPr>
              <a:t>(22.12.2021г.)</a:t>
            </a:r>
          </a:p>
        </p:txBody>
      </p:sp>
    </p:spTree>
  </p:cSld>
  <p:clrMapOvr>
    <a:masterClrMapping/>
  </p:clrMapOvr>
  <p:transition spd="slow" advClick="0" advTm="18000"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898</TotalTime>
  <Words>928</Words>
  <Application>Microsoft Office PowerPoint</Application>
  <PresentationFormat>Экран (4:3)</PresentationFormat>
  <Paragraphs>82</Paragraphs>
  <Slides>11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User</cp:lastModifiedBy>
  <cp:revision>93</cp:revision>
  <dcterms:created xsi:type="dcterms:W3CDTF">2022-01-16T12:02:34Z</dcterms:created>
  <dcterms:modified xsi:type="dcterms:W3CDTF">2022-01-22T16:58:43Z</dcterms:modified>
</cp:coreProperties>
</file>